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361" r:id="rId2"/>
    <p:sldId id="457" r:id="rId3"/>
    <p:sldId id="788" r:id="rId4"/>
    <p:sldId id="816" r:id="rId5"/>
    <p:sldId id="792" r:id="rId6"/>
    <p:sldId id="817" r:id="rId7"/>
    <p:sldId id="791" r:id="rId8"/>
    <p:sldId id="797" r:id="rId9"/>
    <p:sldId id="796" r:id="rId10"/>
    <p:sldId id="795" r:id="rId11"/>
    <p:sldId id="800" r:id="rId12"/>
    <p:sldId id="802" r:id="rId13"/>
    <p:sldId id="801" r:id="rId14"/>
    <p:sldId id="829" r:id="rId15"/>
    <p:sldId id="799" r:id="rId16"/>
    <p:sldId id="794" r:id="rId17"/>
    <p:sldId id="793" r:id="rId18"/>
    <p:sldId id="624" r:id="rId19"/>
    <p:sldId id="830" r:id="rId20"/>
    <p:sldId id="785" r:id="rId21"/>
    <p:sldId id="786" r:id="rId22"/>
    <p:sldId id="784" r:id="rId23"/>
    <p:sldId id="787" r:id="rId24"/>
    <p:sldId id="813" r:id="rId25"/>
    <p:sldId id="818" r:id="rId26"/>
    <p:sldId id="819" r:id="rId27"/>
    <p:sldId id="798" r:id="rId28"/>
    <p:sldId id="804" r:id="rId29"/>
    <p:sldId id="805" r:id="rId30"/>
    <p:sldId id="821" r:id="rId31"/>
    <p:sldId id="824" r:id="rId32"/>
    <p:sldId id="825" r:id="rId33"/>
    <p:sldId id="826" r:id="rId34"/>
    <p:sldId id="827" r:id="rId35"/>
    <p:sldId id="828" r:id="rId36"/>
    <p:sldId id="815" r:id="rId37"/>
    <p:sldId id="808" r:id="rId38"/>
    <p:sldId id="809" r:id="rId39"/>
    <p:sldId id="822" r:id="rId40"/>
    <p:sldId id="803" r:id="rId41"/>
    <p:sldId id="814" r:id="rId42"/>
    <p:sldId id="820" r:id="rId43"/>
    <p:sldId id="82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os Starqua" initials="KS" lastIdx="13" clrIdx="0">
    <p:extLst>
      <p:ext uri="{19B8F6BF-5375-455C-9EA6-DF929625EA0E}">
        <p15:presenceInfo xmlns:p15="http://schemas.microsoft.com/office/powerpoint/2012/main" userId="8cf9fb8f937025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01455-846C-483A-A59B-F85A991105DC}" v="114" dt="2021-10-25T07:04:26.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651" y="97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os Starqua" userId="8cf9fb8f937025db" providerId="LiveId" clId="{48C01455-846C-483A-A59B-F85A991105DC}"/>
    <pc:docChg chg="custSel modSld">
      <pc:chgData name="Keios Starqua" userId="8cf9fb8f937025db" providerId="LiveId" clId="{48C01455-846C-483A-A59B-F85A991105DC}" dt="2021-10-25T07:16:16.171" v="57"/>
      <pc:docMkLst>
        <pc:docMk/>
      </pc:docMkLst>
      <pc:sldChg chg="modSp mod">
        <pc:chgData name="Keios Starqua" userId="8cf9fb8f937025db" providerId="LiveId" clId="{48C01455-846C-483A-A59B-F85A991105DC}" dt="2021-10-22T06:57:15.338" v="0" actId="1076"/>
        <pc:sldMkLst>
          <pc:docMk/>
          <pc:sldMk cId="3333207515" sldId="791"/>
        </pc:sldMkLst>
        <pc:spChg chg="mod">
          <ac:chgData name="Keios Starqua" userId="8cf9fb8f937025db" providerId="LiveId" clId="{48C01455-846C-483A-A59B-F85A991105DC}" dt="2021-10-22T06:57:15.338" v="0" actId="1076"/>
          <ac:spMkLst>
            <pc:docMk/>
            <pc:sldMk cId="3333207515" sldId="791"/>
            <ac:spMk id="5" creationId="{49209B87-9351-490A-9A6E-F919C6B5FE68}"/>
          </ac:spMkLst>
        </pc:spChg>
      </pc:sldChg>
      <pc:sldChg chg="modSp mod addCm delCm modCm">
        <pc:chgData name="Keios Starqua" userId="8cf9fb8f937025db" providerId="LiveId" clId="{48C01455-846C-483A-A59B-F85A991105DC}" dt="2021-10-25T06:46:09.348" v="32" actId="167"/>
        <pc:sldMkLst>
          <pc:docMk/>
          <pc:sldMk cId="2703639266" sldId="798"/>
        </pc:sldMkLst>
        <pc:picChg chg="ord">
          <ac:chgData name="Keios Starqua" userId="8cf9fb8f937025db" providerId="LiveId" clId="{48C01455-846C-483A-A59B-F85A991105DC}" dt="2021-10-25T06:46:09.348" v="32" actId="167"/>
          <ac:picMkLst>
            <pc:docMk/>
            <pc:sldMk cId="2703639266" sldId="798"/>
            <ac:picMk id="5" creationId="{EE9F734A-52A1-4ED9-B500-76F553636A97}"/>
          </ac:picMkLst>
        </pc:picChg>
      </pc:sldChg>
      <pc:sldChg chg="modSp mod">
        <pc:chgData name="Keios Starqua" userId="8cf9fb8f937025db" providerId="LiveId" clId="{48C01455-846C-483A-A59B-F85A991105DC}" dt="2021-10-25T06:46:27.304" v="33" actId="1076"/>
        <pc:sldMkLst>
          <pc:docMk/>
          <pc:sldMk cId="2438303444" sldId="803"/>
        </pc:sldMkLst>
        <pc:picChg chg="mod">
          <ac:chgData name="Keios Starqua" userId="8cf9fb8f937025db" providerId="LiveId" clId="{48C01455-846C-483A-A59B-F85A991105DC}" dt="2021-10-25T06:46:27.304" v="33" actId="1076"/>
          <ac:picMkLst>
            <pc:docMk/>
            <pc:sldMk cId="2438303444" sldId="803"/>
            <ac:picMk id="3" creationId="{D2043A3E-96A7-4D92-856B-247548D62B00}"/>
          </ac:picMkLst>
        </pc:picChg>
      </pc:sldChg>
      <pc:sldChg chg="modSp mod">
        <pc:chgData name="Keios Starqua" userId="8cf9fb8f937025db" providerId="LiveId" clId="{48C01455-846C-483A-A59B-F85A991105DC}" dt="2021-10-25T06:46:01.641" v="30" actId="167"/>
        <pc:sldMkLst>
          <pc:docMk/>
          <pc:sldMk cId="2898051862" sldId="804"/>
        </pc:sldMkLst>
        <pc:picChg chg="ord">
          <ac:chgData name="Keios Starqua" userId="8cf9fb8f937025db" providerId="LiveId" clId="{48C01455-846C-483A-A59B-F85A991105DC}" dt="2021-10-25T06:46:01.641" v="30" actId="167"/>
          <ac:picMkLst>
            <pc:docMk/>
            <pc:sldMk cId="2898051862" sldId="804"/>
            <ac:picMk id="3" creationId="{EFAC23AA-FCDE-4B87-9964-EED4D0F947BF}"/>
          </ac:picMkLst>
        </pc:picChg>
      </pc:sldChg>
      <pc:sldChg chg="addCm modCm">
        <pc:chgData name="Keios Starqua" userId="8cf9fb8f937025db" providerId="LiveId" clId="{48C01455-846C-483A-A59B-F85A991105DC}" dt="2021-10-25T07:04:26.540" v="55"/>
        <pc:sldMkLst>
          <pc:docMk/>
          <pc:sldMk cId="886779569" sldId="805"/>
        </pc:sldMkLst>
      </pc:sldChg>
      <pc:sldChg chg="modSp mod">
        <pc:chgData name="Keios Starqua" userId="8cf9fb8f937025db" providerId="LiveId" clId="{48C01455-846C-483A-A59B-F85A991105DC}" dt="2021-10-22T07:21:17.539" v="1" actId="167"/>
        <pc:sldMkLst>
          <pc:docMk/>
          <pc:sldMk cId="2243973092" sldId="818"/>
        </pc:sldMkLst>
        <pc:picChg chg="ord">
          <ac:chgData name="Keios Starqua" userId="8cf9fb8f937025db" providerId="LiveId" clId="{48C01455-846C-483A-A59B-F85A991105DC}" dt="2021-10-22T07:21:17.539" v="1" actId="167"/>
          <ac:picMkLst>
            <pc:docMk/>
            <pc:sldMk cId="2243973092" sldId="818"/>
            <ac:picMk id="7" creationId="{CEC2EF32-3667-4378-B9AC-E9DCD03F5FA2}"/>
          </ac:picMkLst>
        </pc:picChg>
      </pc:sldChg>
      <pc:sldChg chg="modSp mod">
        <pc:chgData name="Keios Starqua" userId="8cf9fb8f937025db" providerId="LiveId" clId="{48C01455-846C-483A-A59B-F85A991105DC}" dt="2021-10-22T07:30:56.765" v="2" actId="167"/>
        <pc:sldMkLst>
          <pc:docMk/>
          <pc:sldMk cId="2339677060" sldId="819"/>
        </pc:sldMkLst>
        <pc:picChg chg="ord">
          <ac:chgData name="Keios Starqua" userId="8cf9fb8f937025db" providerId="LiveId" clId="{48C01455-846C-483A-A59B-F85A991105DC}" dt="2021-10-22T07:30:56.765" v="2" actId="167"/>
          <ac:picMkLst>
            <pc:docMk/>
            <pc:sldMk cId="2339677060" sldId="819"/>
            <ac:picMk id="3" creationId="{8DA70E0B-1450-4CC5-8D3E-D57F055E0337}"/>
          </ac:picMkLst>
        </pc:picChg>
      </pc:sldChg>
      <pc:sldChg chg="modSp mod">
        <pc:chgData name="Keios Starqua" userId="8cf9fb8f937025db" providerId="LiveId" clId="{48C01455-846C-483A-A59B-F85A991105DC}" dt="2021-10-25T07:16:16.171" v="57"/>
        <pc:sldMkLst>
          <pc:docMk/>
          <pc:sldMk cId="3551221065" sldId="827"/>
        </pc:sldMkLst>
        <pc:picChg chg="ord">
          <ac:chgData name="Keios Starqua" userId="8cf9fb8f937025db" providerId="LiveId" clId="{48C01455-846C-483A-A59B-F85A991105DC}" dt="2021-10-25T07:16:16.171" v="57"/>
          <ac:picMkLst>
            <pc:docMk/>
            <pc:sldMk cId="3551221065" sldId="827"/>
            <ac:picMk id="6" creationId="{B5A89F7E-7700-42AC-9772-9F06C8BF2D8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25T13:34:00.130" idx="1">
    <p:pos x="5731" y="526"/>
    <p:text>1. About 50 pecents of people in</p:text>
    <p:extLst>
      <p:ext uri="{C676402C-5697-4E1C-873F-D02D1690AC5C}">
        <p15:threadingInfo xmlns:p15="http://schemas.microsoft.com/office/powerpoint/2012/main" timeZoneBias="-420"/>
      </p:ext>
    </p:extLst>
  </p:cm>
  <p:cm authorId="1" dt="2021-10-25T13:34:58.857" idx="3">
    <p:pos x="10" y="10"/>
    <p:text>2.</p:text>
    <p:extLst>
      <p:ext uri="{C676402C-5697-4E1C-873F-D02D1690AC5C}">
        <p15:threadingInfo xmlns:p15="http://schemas.microsoft.com/office/powerpoint/2012/main" timeZoneBias="-420"/>
      </p:ext>
    </p:extLst>
  </p:cm>
  <p:cm authorId="1" dt="2021-10-25T13:35:20.290" idx="4">
    <p:pos x="106" y="106"/>
    <p:text>3. There is still a lot of people who don't</p:text>
    <p:extLst>
      <p:ext uri="{C676402C-5697-4E1C-873F-D02D1690AC5C}">
        <p15:threadingInfo xmlns:p15="http://schemas.microsoft.com/office/powerpoint/2012/main" timeZoneBias="-420"/>
      </p:ext>
    </p:extLst>
  </p:cm>
  <p:cm authorId="1" dt="2021-10-25T13:35:39.128" idx="5">
    <p:pos x="202" y="202"/>
    <p:text>4.</p:text>
    <p:extLst>
      <p:ext uri="{C676402C-5697-4E1C-873F-D02D1690AC5C}">
        <p15:threadingInfo xmlns:p15="http://schemas.microsoft.com/office/powerpoint/2012/main" timeZoneBias="-420"/>
      </p:ext>
    </p:extLst>
  </p:cm>
  <p:cm authorId="1" dt="2021-10-25T13:35:54.463" idx="6">
    <p:pos x="298" y="298"/>
    <p:text>5. that aren't serious</p:text>
    <p:extLst>
      <p:ext uri="{C676402C-5697-4E1C-873F-D02D1690AC5C}">
        <p15:threadingInfo xmlns:p15="http://schemas.microsoft.com/office/powerpoint/2012/main" timeZoneBias="-420"/>
      </p:ext>
    </p:extLst>
  </p:cm>
  <p:cm authorId="1" dt="2021-10-25T13:36:14.871" idx="7">
    <p:pos x="394" y="394"/>
    <p:text>6.</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25T13:53:28.273" idx="8">
    <p:pos x="5592" y="672"/>
    <p:text>1. six weeks</p:text>
    <p:extLst>
      <p:ext uri="{C676402C-5697-4E1C-873F-D02D1690AC5C}">
        <p15:threadingInfo xmlns:p15="http://schemas.microsoft.com/office/powerpoint/2012/main" timeZoneBias="-420"/>
      </p:ext>
    </p:extLst>
  </p:cm>
  <p:cm authorId="1" dt="2021-10-25T13:53:54.118" idx="9">
    <p:pos x="10" y="10"/>
    <p:text>2. walking, standing</p:text>
    <p:extLst>
      <p:ext uri="{C676402C-5697-4E1C-873F-D02D1690AC5C}">
        <p15:threadingInfo xmlns:p15="http://schemas.microsoft.com/office/powerpoint/2012/main" timeZoneBias="-420"/>
      </p:ext>
    </p:extLst>
  </p:cm>
  <p:cm authorId="1" dt="2021-10-25T13:53:57.048" idx="10">
    <p:pos x="106" y="106"/>
    <p:text>3. twice a week</p:text>
    <p:extLst>
      <p:ext uri="{C676402C-5697-4E1C-873F-D02D1690AC5C}">
        <p15:threadingInfo xmlns:p15="http://schemas.microsoft.com/office/powerpoint/2012/main" timeZoneBias="-420"/>
      </p:ext>
    </p:extLst>
  </p:cm>
  <p:cm authorId="1" dt="2021-10-25T13:53:57.276" idx="11">
    <p:pos x="202" y="202"/>
    <p:text>4. taking them</p:text>
    <p:extLst>
      <p:ext uri="{C676402C-5697-4E1C-873F-D02D1690AC5C}">
        <p15:threadingInfo xmlns:p15="http://schemas.microsoft.com/office/powerpoint/2012/main" timeZoneBias="-420"/>
      </p:ext>
    </p:extLst>
  </p:cm>
  <p:cm authorId="1" dt="2021-10-25T13:53:57.550" idx="12">
    <p:pos x="298" y="298"/>
    <p:text>5. hot, cold, a temparota and headache</p:text>
    <p:extLst>
      <p:ext uri="{C676402C-5697-4E1C-873F-D02D1690AC5C}">
        <p15:threadingInfo xmlns:p15="http://schemas.microsoft.com/office/powerpoint/2012/main" timeZoneBias="-420"/>
      </p:ext>
    </p:extLst>
  </p:cm>
  <p:cm authorId="1" dt="2021-10-25T13:53:57.804" idx="13">
    <p:pos x="394" y="394"/>
    <p:text>6. bed, fluid, comback</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30095A-DC7E-4134-BCD6-89D37622CE7D}" type="datetimeFigureOut">
              <a:rPr lang="en-US" smtClean="0"/>
              <a:t>10/25/2021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F99B2D-9443-467E-A355-6D4A114FC84B}" type="slidenum">
              <a:rPr lang="en-US" smtClean="0"/>
              <a:t>‹#›</a:t>
            </a:fld>
            <a:endParaRPr lang="en-US"/>
          </a:p>
        </p:txBody>
      </p:sp>
    </p:spTree>
    <p:extLst>
      <p:ext uri="{BB962C8B-B14F-4D97-AF65-F5344CB8AC3E}">
        <p14:creationId xmlns:p14="http://schemas.microsoft.com/office/powerpoint/2010/main" val="210380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5D33C0-29E1-465C-B51D-1867C9E4693D}"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2944717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5D33C0-29E1-465C-B51D-1867C9E4693D}"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3608308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5D33C0-29E1-465C-B51D-1867C9E4693D}"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111711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5D33C0-29E1-465C-B51D-1867C9E4693D}"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142496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5D33C0-29E1-465C-B51D-1867C9E4693D}"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329783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5D33C0-29E1-465C-B51D-1867C9E4693D}"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307421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5D33C0-29E1-465C-B51D-1867C9E4693D}"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1089328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5D33C0-29E1-465C-B51D-1867C9E4693D}"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392579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5D33C0-29E1-465C-B51D-1867C9E4693D}"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13167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D33C0-29E1-465C-B51D-1867C9E4693D}"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128410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D33C0-29E1-465C-B51D-1867C9E4693D}"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6C64A-9C44-4CD2-8454-D551CF462AEA}" type="slidenum">
              <a:rPr lang="en-US" smtClean="0"/>
              <a:t>‹#›</a:t>
            </a:fld>
            <a:endParaRPr lang="en-US"/>
          </a:p>
        </p:txBody>
      </p:sp>
    </p:spTree>
    <p:extLst>
      <p:ext uri="{BB962C8B-B14F-4D97-AF65-F5344CB8AC3E}">
        <p14:creationId xmlns:p14="http://schemas.microsoft.com/office/powerpoint/2010/main" val="384406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BEAC7"/>
            </a:gs>
            <a:gs pos="17999">
              <a:srgbClr val="FEE7F2"/>
            </a:gs>
            <a:gs pos="36000">
              <a:srgbClr val="FAC77D"/>
            </a:gs>
            <a:gs pos="61000">
              <a:srgbClr val="FBA97D"/>
            </a:gs>
            <a:gs pos="82001">
              <a:srgbClr val="FBD49C"/>
            </a:gs>
            <a:gs pos="100000">
              <a:srgbClr val="FEE7F2"/>
            </a:gs>
          </a:gsLst>
          <a:lin ang="81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5D33C0-29E1-465C-B51D-1867C9E4693D}" type="datetimeFigureOut">
              <a:rPr lang="en-US" smtClean="0"/>
              <a:t>10/25/2021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6C64A-9C44-4CD2-8454-D551CF462AEA}" type="slidenum">
              <a:rPr lang="en-US" smtClean="0"/>
              <a:t>‹#›</a:t>
            </a:fld>
            <a:endParaRPr lang="en-US"/>
          </a:p>
        </p:txBody>
      </p:sp>
    </p:spTree>
    <p:extLst>
      <p:ext uri="{BB962C8B-B14F-4D97-AF65-F5344CB8AC3E}">
        <p14:creationId xmlns:p14="http://schemas.microsoft.com/office/powerpoint/2010/main" val="2501677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oannguyenthanh1978@gmai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hellobacsi.com/song-khoe/bi-quyet-song-khoe/bi-quyet-cai-thien-suc-khoe/"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comments" Target="../comments/commen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comments" Target="../comments/commen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4.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9144"/>
          </a:xfrm>
        </p:spPr>
        <p:txBody>
          <a:bodyPr>
            <a:normAutofit/>
          </a:bodyPr>
          <a:lstStyle/>
          <a:p>
            <a:r>
              <a:rPr lang="en-US" sz="3200" dirty="0">
                <a:solidFill>
                  <a:srgbClr val="FF0000"/>
                </a:solidFill>
                <a:latin typeface="Times New Roman" pitchFamily="18" charset="0"/>
                <a:cs typeface="Times New Roman" pitchFamily="18" charset="0"/>
              </a:rPr>
              <a:t>TEACHER’S </a:t>
            </a:r>
            <a:r>
              <a:rPr lang="vi-VN" sz="3200" dirty="0">
                <a:solidFill>
                  <a:srgbClr val="FF0000"/>
                </a:solidFill>
                <a:latin typeface="Times New Roman" pitchFamily="18" charset="0"/>
                <a:cs typeface="Times New Roman" pitchFamily="18" charset="0"/>
              </a:rPr>
              <a:t>PERSONAL INFORMATION</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46910"/>
            <a:ext cx="8458200" cy="4879255"/>
          </a:xfrm>
        </p:spPr>
        <p:txBody>
          <a:bodyPr>
            <a:normAutofit/>
          </a:bodyPr>
          <a:lstStyle/>
          <a:p>
            <a:r>
              <a:rPr lang="en-US" dirty="0">
                <a:latin typeface="Times New Roman" pitchFamily="18" charset="0"/>
                <a:cs typeface="Times New Roman" pitchFamily="18" charset="0"/>
              </a:rPr>
              <a:t>Name: Nguyen </a:t>
            </a:r>
            <a:r>
              <a:rPr lang="en-US" dirty="0" err="1">
                <a:latin typeface="Times New Roman" pitchFamily="18" charset="0"/>
                <a:cs typeface="Times New Roman" pitchFamily="18" charset="0"/>
              </a:rPr>
              <a:t>Thanh</a:t>
            </a:r>
            <a:r>
              <a:rPr lang="en-US" dirty="0">
                <a:latin typeface="Times New Roman" pitchFamily="18" charset="0"/>
                <a:cs typeface="Times New Roman" pitchFamily="18" charset="0"/>
              </a:rPr>
              <a:t> Loan</a:t>
            </a:r>
          </a:p>
          <a:p>
            <a:r>
              <a:rPr lang="en-US" dirty="0">
                <a:latin typeface="Times New Roman" pitchFamily="18" charset="0"/>
                <a:cs typeface="Times New Roman" pitchFamily="18" charset="0"/>
              </a:rPr>
              <a:t>Facebook: Loan </a:t>
            </a:r>
            <a:r>
              <a:rPr lang="en-US" dirty="0" err="1">
                <a:latin typeface="Times New Roman" pitchFamily="18" charset="0"/>
                <a:cs typeface="Times New Roman" pitchFamily="18" charset="0"/>
              </a:rPr>
              <a:t>Ngu</a:t>
            </a:r>
            <a:r>
              <a:rPr lang="vi-VN" dirty="0">
                <a:latin typeface="Times New Roman" pitchFamily="18" charset="0"/>
                <a:cs typeface="Times New Roman" pitchFamily="18" charset="0"/>
              </a:rPr>
              <a:t>yễn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Thanh</a:t>
            </a:r>
            <a:endParaRPr lang="vi-VN" dirty="0">
              <a:latin typeface="Times New Roman" pitchFamily="18" charset="0"/>
              <a:cs typeface="Times New Roman" pitchFamily="18" charset="0"/>
            </a:endParaRPr>
          </a:p>
          <a:p>
            <a:r>
              <a:rPr lang="vi-VN" dirty="0">
                <a:latin typeface="Times New Roman" pitchFamily="18" charset="0"/>
                <a:cs typeface="Times New Roman" pitchFamily="18" charset="0"/>
              </a:rPr>
              <a:t>Mobile number: 0942 255 937</a:t>
            </a:r>
          </a:p>
          <a:p>
            <a:r>
              <a:rPr lang="vi-VN" dirty="0">
                <a:latin typeface="Times New Roman" pitchFamily="18" charset="0"/>
                <a:cs typeface="Times New Roman" pitchFamily="18" charset="0"/>
              </a:rPr>
              <a:t>Email:  </a:t>
            </a:r>
            <a:r>
              <a:rPr lang="vi-VN" dirty="0">
                <a:latin typeface="Times New Roman" pitchFamily="18" charset="0"/>
                <a:cs typeface="Times New Roman" pitchFamily="18" charset="0"/>
                <a:hlinkClick r:id="rId2"/>
              </a:rPr>
              <a:t>loannguyenthanh1978@gmail.com</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33278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500723" y="4523550"/>
            <a:ext cx="414255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Get/have a headache</a:t>
            </a:r>
          </a:p>
        </p:txBody>
      </p:sp>
      <p:pic>
        <p:nvPicPr>
          <p:cNvPr id="14338" name="Picture 2" descr="Chăm làm &quot;chuyện ấy” giúp chàng và nàng tránh xa hàng tá bệnh nguy hiểm">
            <a:extLst>
              <a:ext uri="{FF2B5EF4-FFF2-40B4-BE49-F238E27FC236}">
                <a16:creationId xmlns:a16="http://schemas.microsoft.com/office/drawing/2014/main" id="{68CFC5B9-E1FF-4615-9EBA-2B7BE5B0F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2" y="1537164"/>
            <a:ext cx="4251465" cy="280623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elp! I Have a Headache and I Can't Get Up- What You Should Know about  Migraines: Health One Family Medicine: Family Medicine">
            <a:extLst>
              <a:ext uri="{FF2B5EF4-FFF2-40B4-BE49-F238E27FC236}">
                <a16:creationId xmlns:a16="http://schemas.microsoft.com/office/drawing/2014/main" id="{9163FD18-BF91-4516-A808-CCBF56D2D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884" y="1518504"/>
            <a:ext cx="4142553" cy="28062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AFDCB3-510A-456A-A876-B0CEF76CFFC5}"/>
              </a:ext>
            </a:extLst>
          </p:cNvPr>
          <p:cNvSpPr txBox="1"/>
          <p:nvPr/>
        </p:nvSpPr>
        <p:spPr>
          <a:xfrm>
            <a:off x="3581400" y="4996087"/>
            <a:ext cx="2281311"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/ˈ</a:t>
            </a:r>
            <a:r>
              <a:rPr lang="en-US" sz="3200" b="0" i="0" dirty="0" err="1">
                <a:solidFill>
                  <a:srgbClr val="1D2A57"/>
                </a:solidFill>
                <a:effectLst/>
                <a:latin typeface="Arial" panose="020B0604020202020204" pitchFamily="34" charset="0"/>
              </a:rPr>
              <a:t>hed.eɪk</a:t>
            </a:r>
            <a:r>
              <a:rPr lang="en-US" sz="3200" b="0" i="0" dirty="0">
                <a:solidFill>
                  <a:srgbClr val="1D2A57"/>
                </a:solidFill>
                <a:effectLst/>
                <a:latin typeface="Arial" panose="020B0604020202020204" pitchFamily="34" charset="0"/>
              </a:rPr>
              <a:t>/</a:t>
            </a:r>
            <a:endParaRPr lang="en-US" sz="3200" dirty="0"/>
          </a:p>
        </p:txBody>
      </p:sp>
    </p:spTree>
    <p:extLst>
      <p:ext uri="{BB962C8B-B14F-4D97-AF65-F5344CB8AC3E}">
        <p14:creationId xmlns:p14="http://schemas.microsoft.com/office/powerpoint/2010/main" val="390346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500723" y="4523550"/>
            <a:ext cx="414255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have a bad cold</a:t>
            </a:r>
          </a:p>
        </p:txBody>
      </p:sp>
      <p:pic>
        <p:nvPicPr>
          <p:cNvPr id="18434" name="Picture 2" descr="Swimming With a Cold is a bad Idea | Simply Swim UK">
            <a:extLst>
              <a:ext uri="{FF2B5EF4-FFF2-40B4-BE49-F238E27FC236}">
                <a16:creationId xmlns:a16="http://schemas.microsoft.com/office/drawing/2014/main" id="{4A9B5CC6-0166-47CE-AEDF-59914A288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2" y="1112707"/>
            <a:ext cx="4387948" cy="336591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ick Young Man Tissue Suffering Cold Home — Stock Photo ©  liudmilachernetska@gmail.com #197402288">
            <a:extLst>
              <a:ext uri="{FF2B5EF4-FFF2-40B4-BE49-F238E27FC236}">
                <a16:creationId xmlns:a16="http://schemas.microsoft.com/office/drawing/2014/main" id="{8096BD2B-1BD7-4259-BF0B-05C728090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312" y="1112707"/>
            <a:ext cx="4572000" cy="33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00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ow Bad was the 2018-2019 Flu Season? | Passport Health">
            <a:extLst>
              <a:ext uri="{FF2B5EF4-FFF2-40B4-BE49-F238E27FC236}">
                <a16:creationId xmlns:a16="http://schemas.microsoft.com/office/drawing/2014/main" id="{7DE71BF2-94C6-4ACA-A087-E57850854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24" y="1436687"/>
            <a:ext cx="7637751" cy="3984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58F908-32F2-40B2-B6C9-420651298EDC}"/>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AEA568CA-451C-4429-B8DB-E463266AFEFE}"/>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39207934-A51C-4E1B-B87C-21665E1EB300}"/>
              </a:ext>
            </a:extLst>
          </p:cNvPr>
          <p:cNvSpPr txBox="1"/>
          <p:nvPr/>
        </p:nvSpPr>
        <p:spPr>
          <a:xfrm>
            <a:off x="2500722" y="5443586"/>
            <a:ext cx="414255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have a bad flu</a:t>
            </a:r>
          </a:p>
        </p:txBody>
      </p:sp>
    </p:spTree>
    <p:extLst>
      <p:ext uri="{BB962C8B-B14F-4D97-AF65-F5344CB8AC3E}">
        <p14:creationId xmlns:p14="http://schemas.microsoft.com/office/powerpoint/2010/main" val="1295191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500723" y="4523550"/>
            <a:ext cx="414255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Have a bad earache</a:t>
            </a:r>
          </a:p>
        </p:txBody>
      </p:sp>
      <p:pic>
        <p:nvPicPr>
          <p:cNvPr id="17410" name="Picture 2" descr="Nine effective home remedies for earache">
            <a:extLst>
              <a:ext uri="{FF2B5EF4-FFF2-40B4-BE49-F238E27FC236}">
                <a16:creationId xmlns:a16="http://schemas.microsoft.com/office/drawing/2014/main" id="{F4AC4C5C-D342-41E5-81DF-A7CE3132D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245362"/>
            <a:ext cx="4142554" cy="327818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Earaches and Ear Infections">
            <a:extLst>
              <a:ext uri="{FF2B5EF4-FFF2-40B4-BE49-F238E27FC236}">
                <a16:creationId xmlns:a16="http://schemas.microsoft.com/office/drawing/2014/main" id="{E19FF8B5-6B3A-415F-AFD9-882741D3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1774"/>
            <a:ext cx="4419599" cy="326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5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alth problems">
            <a:extLst>
              <a:ext uri="{FF2B5EF4-FFF2-40B4-BE49-F238E27FC236}">
                <a16:creationId xmlns:a16="http://schemas.microsoft.com/office/drawing/2014/main" id="{042860C6-32EF-4B80-B317-DF144F84A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534400" cy="645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31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mptom checker app launches COVID-19 version - Med-Tech Innovation |  Latest news for the medical device industry">
            <a:extLst>
              <a:ext uri="{FF2B5EF4-FFF2-40B4-BE49-F238E27FC236}">
                <a16:creationId xmlns:a16="http://schemas.microsoft.com/office/drawing/2014/main" id="{FDAF9D7A-F3EB-448F-B770-F7BCC903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3582"/>
            <a:ext cx="7772400" cy="35758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97B0FF-8E7F-46E6-915A-0BD1396D82A1}"/>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5E8263E7-99B5-4049-8F2C-01D4EAAF8C08}"/>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813B81CC-F0E0-43CD-A05B-6DBF416E8358}"/>
              </a:ext>
            </a:extLst>
          </p:cNvPr>
          <p:cNvSpPr txBox="1"/>
          <p:nvPr/>
        </p:nvSpPr>
        <p:spPr>
          <a:xfrm>
            <a:off x="2362200" y="5135702"/>
            <a:ext cx="4142553" cy="646331"/>
          </a:xfrm>
          <a:prstGeom prst="rect">
            <a:avLst/>
          </a:prstGeom>
          <a:noFill/>
        </p:spPr>
        <p:txBody>
          <a:bodyPr wrap="square" rtlCol="0">
            <a:spAutoFit/>
          </a:bodyPr>
          <a:lstStyle/>
          <a:p>
            <a:pPr algn="ctr"/>
            <a:r>
              <a:rPr lang="en-US" sz="3600" dirty="0">
                <a:solidFill>
                  <a:srgbClr val="0070C0"/>
                </a:solidFill>
                <a:latin typeface="Times New Roman" panose="02020603050405020304" pitchFamily="18" charset="0"/>
                <a:cs typeface="Times New Roman" panose="02020603050405020304" pitchFamily="18" charset="0"/>
              </a:rPr>
              <a:t>symptoms</a:t>
            </a:r>
          </a:p>
        </p:txBody>
      </p:sp>
      <p:sp>
        <p:nvSpPr>
          <p:cNvPr id="7" name="TextBox 6">
            <a:extLst>
              <a:ext uri="{FF2B5EF4-FFF2-40B4-BE49-F238E27FC236}">
                <a16:creationId xmlns:a16="http://schemas.microsoft.com/office/drawing/2014/main" id="{56970BCD-50D3-470B-AB12-8F272F74B43F}"/>
              </a:ext>
            </a:extLst>
          </p:cNvPr>
          <p:cNvSpPr txBox="1"/>
          <p:nvPr/>
        </p:nvSpPr>
        <p:spPr>
          <a:xfrm>
            <a:off x="3238500" y="5614984"/>
            <a:ext cx="2667000"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/ˈ</a:t>
            </a:r>
            <a:r>
              <a:rPr lang="en-US" sz="3200" b="0" i="0" dirty="0" err="1">
                <a:solidFill>
                  <a:srgbClr val="1D2A57"/>
                </a:solidFill>
                <a:effectLst/>
                <a:latin typeface="Arial" panose="020B0604020202020204" pitchFamily="34" charset="0"/>
              </a:rPr>
              <a:t>sɪmp.təm</a:t>
            </a:r>
            <a:r>
              <a:rPr lang="en-US" sz="3200" b="0" i="0" dirty="0">
                <a:solidFill>
                  <a:srgbClr val="1D2A57"/>
                </a:solidFill>
                <a:effectLst/>
                <a:latin typeface="Arial" panose="020B0604020202020204" pitchFamily="34" charset="0"/>
              </a:rPr>
              <a:t>/</a:t>
            </a:r>
            <a:endParaRPr lang="en-US" sz="3200" dirty="0"/>
          </a:p>
        </p:txBody>
      </p:sp>
    </p:spTree>
    <p:extLst>
      <p:ext uri="{BB962C8B-B14F-4D97-AF65-F5344CB8AC3E}">
        <p14:creationId xmlns:p14="http://schemas.microsoft.com/office/powerpoint/2010/main" val="36587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664361" y="4246657"/>
            <a:ext cx="3902026" cy="1077218"/>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to take painkillers </a:t>
            </a: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peɪnˌkɪlər</a:t>
            </a:r>
            <a:r>
              <a:rPr lang="en-US" sz="3200" b="0" i="0" dirty="0">
                <a:solidFill>
                  <a:srgbClr val="333333"/>
                </a:solidFill>
                <a:effectLst/>
                <a:latin typeface="Lucida Sans Unicode" panose="020B0602030504020204" pitchFamily="34" charset="0"/>
              </a:rPr>
              <a:t>/</a:t>
            </a:r>
            <a:endParaRPr lang="en-US" sz="3200" dirty="0">
              <a:solidFill>
                <a:srgbClr val="0070C0"/>
              </a:solidFill>
              <a:latin typeface="Times New Roman" panose="02020603050405020304" pitchFamily="18" charset="0"/>
              <a:cs typeface="Times New Roman" panose="02020603050405020304" pitchFamily="18" charset="0"/>
            </a:endParaRPr>
          </a:p>
        </p:txBody>
      </p:sp>
      <p:pic>
        <p:nvPicPr>
          <p:cNvPr id="15362" name="Picture 2" descr="How do painkillers 'know' where to take away pain? – How It Works">
            <a:extLst>
              <a:ext uri="{FF2B5EF4-FFF2-40B4-BE49-F238E27FC236}">
                <a16:creationId xmlns:a16="http://schemas.microsoft.com/office/drawing/2014/main" id="{F3E2A6D3-2176-45C7-B9E5-7262B1E9F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64" y="1143000"/>
            <a:ext cx="4478310" cy="298796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Painkiller Addiction May Sneak Up on You Before You Realize It">
            <a:extLst>
              <a:ext uri="{FF2B5EF4-FFF2-40B4-BE49-F238E27FC236}">
                <a16:creationId xmlns:a16="http://schemas.microsoft.com/office/drawing/2014/main" id="{591C9E9A-2B98-43F0-886B-A1E1831F4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113692"/>
            <a:ext cx="4206335" cy="301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3260774" y="4673025"/>
            <a:ext cx="227486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pills</a:t>
            </a:r>
          </a:p>
        </p:txBody>
      </p:sp>
      <p:pic>
        <p:nvPicPr>
          <p:cNvPr id="16386" name="Picture 2" descr="To test pill coatings, try a stomach in a flask | Science News for Students">
            <a:extLst>
              <a:ext uri="{FF2B5EF4-FFF2-40B4-BE49-F238E27FC236}">
                <a16:creationId xmlns:a16="http://schemas.microsoft.com/office/drawing/2014/main" id="{6C724ED8-D679-405A-A925-576520F29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92" y="1219200"/>
            <a:ext cx="5840896"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1B8D32-F3BF-46C7-86AD-C729BD2CF7DF}"/>
              </a:ext>
            </a:extLst>
          </p:cNvPr>
          <p:cNvSpPr txBox="1"/>
          <p:nvPr/>
        </p:nvSpPr>
        <p:spPr>
          <a:xfrm>
            <a:off x="838200" y="5791200"/>
            <a:ext cx="8077200" cy="523220"/>
          </a:xfrm>
          <a:prstGeom prst="rect">
            <a:avLst/>
          </a:prstGeom>
          <a:noFill/>
        </p:spPr>
        <p:txBody>
          <a:bodyPr wrap="square">
            <a:spAutoFit/>
          </a:bodyPr>
          <a:lstStyle/>
          <a:p>
            <a:r>
              <a:rPr lang="en-US" sz="2800" b="0" i="1" dirty="0">
                <a:solidFill>
                  <a:srgbClr val="333333"/>
                </a:solidFill>
                <a:effectLst/>
                <a:latin typeface="Merriweather" panose="00000500000000000000" pitchFamily="2" charset="0"/>
              </a:rPr>
              <a:t>Ex: Take three pills daily after meals.</a:t>
            </a:r>
            <a:endParaRPr lang="en-US" sz="2800" dirty="0"/>
          </a:p>
        </p:txBody>
      </p:sp>
    </p:spTree>
    <p:extLst>
      <p:ext uri="{BB962C8B-B14F-4D97-AF65-F5344CB8AC3E}">
        <p14:creationId xmlns:p14="http://schemas.microsoft.com/office/powerpoint/2010/main" val="125509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EF26B-79FD-44D7-8129-56C4BA48D0A7}"/>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3" name="TextBox 2">
            <a:extLst>
              <a:ext uri="{FF2B5EF4-FFF2-40B4-BE49-F238E27FC236}">
                <a16:creationId xmlns:a16="http://schemas.microsoft.com/office/drawing/2014/main" id="{66FB61D8-AA5D-46D8-8D63-DFC35BC3B0B2}"/>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10" name="TextBox 9">
            <a:extLst>
              <a:ext uri="{FF2B5EF4-FFF2-40B4-BE49-F238E27FC236}">
                <a16:creationId xmlns:a16="http://schemas.microsoft.com/office/drawing/2014/main" id="{0DF53D00-5252-4955-B21B-4850F1CAF712}"/>
              </a:ext>
            </a:extLst>
          </p:cNvPr>
          <p:cNvSpPr txBox="1"/>
          <p:nvPr/>
        </p:nvSpPr>
        <p:spPr>
          <a:xfrm>
            <a:off x="4670475" y="3908286"/>
            <a:ext cx="2667000" cy="369332"/>
          </a:xfrm>
          <a:prstGeom prst="rect">
            <a:avLst/>
          </a:prstGeom>
          <a:noFill/>
        </p:spPr>
        <p:txBody>
          <a:bodyPr wrap="square">
            <a:spAutoFit/>
          </a:bodyPr>
          <a:lstStyle/>
          <a:p>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æk.jə.pʌŋk.tʃər</a:t>
            </a:r>
            <a:r>
              <a:rPr lang="en-US" b="0" i="0" dirty="0">
                <a:solidFill>
                  <a:srgbClr val="1D2A57"/>
                </a:solidFill>
                <a:effectLst/>
                <a:latin typeface="Arial" panose="020B0604020202020204" pitchFamily="34" charset="0"/>
              </a:rPr>
              <a:t>/</a:t>
            </a:r>
            <a:endParaRPr lang="en-US" dirty="0"/>
          </a:p>
        </p:txBody>
      </p:sp>
      <p:sp>
        <p:nvSpPr>
          <p:cNvPr id="13" name="TextBox 12">
            <a:extLst>
              <a:ext uri="{FF2B5EF4-FFF2-40B4-BE49-F238E27FC236}">
                <a16:creationId xmlns:a16="http://schemas.microsoft.com/office/drawing/2014/main" id="{74E854D7-6130-4769-80A7-CDD939B7B3F3}"/>
              </a:ext>
            </a:extLst>
          </p:cNvPr>
          <p:cNvSpPr txBox="1"/>
          <p:nvPr/>
        </p:nvSpPr>
        <p:spPr>
          <a:xfrm>
            <a:off x="122692" y="4959824"/>
            <a:ext cx="4572000" cy="1477328"/>
          </a:xfrm>
          <a:prstGeom prst="rect">
            <a:avLst/>
          </a:prstGeom>
          <a:noFill/>
        </p:spPr>
        <p:txBody>
          <a:bodyPr wrap="square">
            <a:spAutoFit/>
          </a:bodyPr>
          <a:lstStyle/>
          <a:p>
            <a:pPr algn="just"/>
            <a:r>
              <a:rPr lang="en-US" b="1" i="0" dirty="0">
                <a:solidFill>
                  <a:srgbClr val="1D2A57"/>
                </a:solidFill>
                <a:effectLst/>
                <a:latin typeface="Arial" panose="020B0604020202020204" pitchFamily="34" charset="0"/>
              </a:rPr>
              <a:t>a </a:t>
            </a:r>
            <a:r>
              <a:rPr lang="en-US" b="1" u="sng" dirty="0">
                <a:solidFill>
                  <a:srgbClr val="1D2A57"/>
                </a:solidFill>
                <a:latin typeface="Arial" panose="020B0604020202020204" pitchFamily="34" charset="0"/>
              </a:rPr>
              <a:t>treatment</a:t>
            </a:r>
            <a:r>
              <a:rPr lang="en-US" b="1" i="0" dirty="0">
                <a:solidFill>
                  <a:srgbClr val="1D2A57"/>
                </a:solidFill>
                <a:effectLst/>
                <a:latin typeface="Arial" panose="020B0604020202020204" pitchFamily="34" charset="0"/>
              </a:rPr>
              <a:t> for </a:t>
            </a:r>
            <a:r>
              <a:rPr lang="en-US" b="1" dirty="0">
                <a:solidFill>
                  <a:srgbClr val="1D2A57"/>
                </a:solidFill>
                <a:latin typeface="Arial" panose="020B0604020202020204" pitchFamily="34" charset="0"/>
              </a:rPr>
              <a:t>pain</a:t>
            </a:r>
            <a:r>
              <a:rPr lang="en-US" b="1" i="0" dirty="0">
                <a:solidFill>
                  <a:srgbClr val="1D2A57"/>
                </a:solidFill>
                <a:effectLst/>
                <a:latin typeface="Arial" panose="020B0604020202020204" pitchFamily="34" charset="0"/>
              </a:rPr>
              <a:t> or </a:t>
            </a:r>
            <a:r>
              <a:rPr lang="en-US" b="1" dirty="0">
                <a:solidFill>
                  <a:srgbClr val="1D2A57"/>
                </a:solidFill>
                <a:latin typeface="Arial" panose="020B0604020202020204" pitchFamily="34" charset="0"/>
              </a:rPr>
              <a:t>illness</a:t>
            </a:r>
            <a:r>
              <a:rPr lang="en-US" b="1" i="0" dirty="0">
                <a:solidFill>
                  <a:srgbClr val="1D2A57"/>
                </a:solidFill>
                <a:effectLst/>
                <a:latin typeface="Arial" panose="020B0604020202020204" pitchFamily="34" charset="0"/>
              </a:rPr>
              <a:t> in which </a:t>
            </a:r>
            <a:r>
              <a:rPr lang="en-US" b="1" dirty="0">
                <a:solidFill>
                  <a:srgbClr val="1D2A57"/>
                </a:solidFill>
                <a:latin typeface="Arial" panose="020B0604020202020204" pitchFamily="34" charset="0"/>
              </a:rPr>
              <a:t>thin</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needles</a:t>
            </a:r>
            <a:r>
              <a:rPr lang="en-US" b="1" i="0" dirty="0">
                <a:solidFill>
                  <a:srgbClr val="1D2A57"/>
                </a:solidFill>
                <a:effectLst/>
                <a:latin typeface="Arial" panose="020B0604020202020204" pitchFamily="34" charset="0"/>
              </a:rPr>
              <a:t> are </a:t>
            </a:r>
            <a:r>
              <a:rPr lang="en-US" b="1" dirty="0">
                <a:solidFill>
                  <a:srgbClr val="1D2A57"/>
                </a:solidFill>
                <a:latin typeface="Arial" panose="020B0604020202020204" pitchFamily="34" charset="0"/>
              </a:rPr>
              <a:t>positioned</a:t>
            </a:r>
            <a:r>
              <a:rPr lang="en-US" b="1" i="0" dirty="0">
                <a:solidFill>
                  <a:srgbClr val="1D2A57"/>
                </a:solidFill>
                <a:effectLst/>
                <a:latin typeface="Arial" panose="020B0604020202020204" pitchFamily="34" charset="0"/>
              </a:rPr>
              <a:t> just under the </a:t>
            </a:r>
            <a:r>
              <a:rPr lang="en-US" b="1" dirty="0">
                <a:solidFill>
                  <a:srgbClr val="1D2A57"/>
                </a:solidFill>
                <a:latin typeface="Arial" panose="020B0604020202020204" pitchFamily="34" charset="0"/>
              </a:rPr>
              <a:t>surface</a:t>
            </a:r>
            <a:r>
              <a:rPr lang="en-US" b="1" i="0" dirty="0">
                <a:solidFill>
                  <a:srgbClr val="1D2A57"/>
                </a:solidFill>
                <a:effectLst/>
                <a:latin typeface="Arial" panose="020B0604020202020204" pitchFamily="34" charset="0"/>
              </a:rPr>
              <a:t> of the </a:t>
            </a:r>
            <a:r>
              <a:rPr lang="en-US" b="1" dirty="0">
                <a:solidFill>
                  <a:srgbClr val="1D2A57"/>
                </a:solidFill>
                <a:latin typeface="Arial" panose="020B0604020202020204" pitchFamily="34" charset="0"/>
              </a:rPr>
              <a:t>skin</a:t>
            </a:r>
            <a:r>
              <a:rPr lang="en-US" b="1" i="0" dirty="0">
                <a:solidFill>
                  <a:srgbClr val="1D2A57"/>
                </a:solidFill>
                <a:effectLst/>
                <a:latin typeface="Arial" panose="020B0604020202020204" pitchFamily="34" charset="0"/>
              </a:rPr>
              <a:t> at </a:t>
            </a:r>
            <a:r>
              <a:rPr lang="en-US" b="1" dirty="0">
                <a:solidFill>
                  <a:srgbClr val="1D2A57"/>
                </a:solidFill>
                <a:latin typeface="Arial" panose="020B0604020202020204" pitchFamily="34" charset="0"/>
              </a:rPr>
              <a:t>special</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points</a:t>
            </a:r>
            <a:r>
              <a:rPr lang="en-US" b="1" i="0" dirty="0">
                <a:solidFill>
                  <a:srgbClr val="1D2A57"/>
                </a:solidFill>
                <a:effectLst/>
                <a:latin typeface="Arial" panose="020B0604020202020204" pitchFamily="34" charset="0"/>
              </a:rPr>
              <a:t> around the </a:t>
            </a:r>
            <a:r>
              <a:rPr lang="en-US" b="1" dirty="0">
                <a:solidFill>
                  <a:srgbClr val="1D2A57"/>
                </a:solidFill>
                <a:latin typeface="Arial" panose="020B0604020202020204" pitchFamily="34" charset="0"/>
              </a:rPr>
              <a:t>body</a:t>
            </a:r>
            <a:endParaRPr lang="en-US" dirty="0"/>
          </a:p>
        </p:txBody>
      </p:sp>
      <p:sp>
        <p:nvSpPr>
          <p:cNvPr id="14" name="TextBox 13">
            <a:extLst>
              <a:ext uri="{FF2B5EF4-FFF2-40B4-BE49-F238E27FC236}">
                <a16:creationId xmlns:a16="http://schemas.microsoft.com/office/drawing/2014/main" id="{907E4B56-870B-4B82-9981-B86FF6A96443}"/>
              </a:ext>
            </a:extLst>
          </p:cNvPr>
          <p:cNvSpPr txBox="1"/>
          <p:nvPr/>
        </p:nvSpPr>
        <p:spPr>
          <a:xfrm>
            <a:off x="4779119" y="4953974"/>
            <a:ext cx="4417656" cy="1200329"/>
          </a:xfrm>
          <a:prstGeom prst="rect">
            <a:avLst/>
          </a:prstGeom>
          <a:noFill/>
        </p:spPr>
        <p:txBody>
          <a:bodyPr wrap="square">
            <a:spAutoFit/>
          </a:bodyPr>
          <a:lstStyle/>
          <a:p>
            <a:r>
              <a:rPr lang="vi-VN" dirty="0"/>
              <a:t>một phương pháp điều trị đau hoặc bệnh tật trong đó các kim mỏng được định vị ngay dưới bề mặt da tại các điểm đặc biệt trên cơ thể</a:t>
            </a:r>
            <a:endParaRPr lang="en-US" dirty="0"/>
          </a:p>
        </p:txBody>
      </p:sp>
      <p:pic>
        <p:nvPicPr>
          <p:cNvPr id="8" name="Picture 2" descr="Acupuncture May Be Effective in Reducing Indigestion Symptoms">
            <a:extLst>
              <a:ext uri="{FF2B5EF4-FFF2-40B4-BE49-F238E27FC236}">
                <a16:creationId xmlns:a16="http://schemas.microsoft.com/office/drawing/2014/main" id="{5EA8E978-B465-4BBE-8607-9841620EC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67" y="835639"/>
            <a:ext cx="4216917" cy="29493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DC1929-158C-4A50-BBCA-CA1BC59CABBB}"/>
              </a:ext>
            </a:extLst>
          </p:cNvPr>
          <p:cNvSpPr txBox="1"/>
          <p:nvPr/>
        </p:nvSpPr>
        <p:spPr>
          <a:xfrm>
            <a:off x="1798319" y="3743863"/>
            <a:ext cx="227486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acupuncture</a:t>
            </a:r>
          </a:p>
        </p:txBody>
      </p:sp>
      <p:pic>
        <p:nvPicPr>
          <p:cNvPr id="1028" name="Picture 4" descr="A Visual Guide to Acupuncture">
            <a:extLst>
              <a:ext uri="{FF2B5EF4-FFF2-40B4-BE49-F238E27FC236}">
                <a16:creationId xmlns:a16="http://schemas.microsoft.com/office/drawing/2014/main" id="{A01A381D-86E7-4928-B2D7-C1D6E9E25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119" y="835638"/>
            <a:ext cx="4216917" cy="294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01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Acupuncture? | Does Acupuncture Work? | Live Science">
            <a:extLst>
              <a:ext uri="{FF2B5EF4-FFF2-40B4-BE49-F238E27FC236}">
                <a16:creationId xmlns:a16="http://schemas.microsoft.com/office/drawing/2014/main" id="{F90BEDFC-B8C0-4793-B26E-234753D0F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78" y="914735"/>
            <a:ext cx="7112622" cy="4758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BEAB10-2971-411E-906F-90F9E3C0BB18}"/>
              </a:ext>
            </a:extLst>
          </p:cNvPr>
          <p:cNvSpPr txBox="1"/>
          <p:nvPr/>
        </p:nvSpPr>
        <p:spPr>
          <a:xfrm>
            <a:off x="1905000" y="5872282"/>
            <a:ext cx="4572000" cy="584775"/>
          </a:xfrm>
          <a:prstGeom prst="rect">
            <a:avLst/>
          </a:prstGeom>
          <a:noFill/>
        </p:spPr>
        <p:txBody>
          <a:bodyPr wrap="square">
            <a:spAutoFit/>
          </a:bodyPr>
          <a:lstStyle/>
          <a:p>
            <a:pPr algn="ctr"/>
            <a:r>
              <a:rPr lang="en-US" sz="3200" b="1" i="0" dirty="0">
                <a:solidFill>
                  <a:srgbClr val="333333"/>
                </a:solidFill>
                <a:effectLst/>
                <a:latin typeface="Times New Roman" panose="02020603050405020304" pitchFamily="18" charset="0"/>
                <a:cs typeface="Times New Roman" panose="02020603050405020304" pitchFamily="18" charset="0"/>
              </a:rPr>
              <a:t>Needle /ˈ</a:t>
            </a:r>
            <a:r>
              <a:rPr lang="en-US" sz="3200" b="1" i="0" dirty="0" err="1">
                <a:solidFill>
                  <a:srgbClr val="333333"/>
                </a:solidFill>
                <a:effectLst/>
                <a:latin typeface="Times New Roman" panose="02020603050405020304" pitchFamily="18" charset="0"/>
                <a:cs typeface="Times New Roman" panose="02020603050405020304" pitchFamily="18" charset="0"/>
              </a:rPr>
              <a:t>nidl</a:t>
            </a:r>
            <a:r>
              <a:rPr lang="en-US" sz="3200" b="1" i="0" dirty="0">
                <a:solidFill>
                  <a:srgbClr val="333333"/>
                </a:solidFill>
                <a:effectLst/>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E04E30A-D68D-4ABB-94B5-0C3868178928}"/>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6" name="TextBox 5">
            <a:extLst>
              <a:ext uri="{FF2B5EF4-FFF2-40B4-BE49-F238E27FC236}">
                <a16:creationId xmlns:a16="http://schemas.microsoft.com/office/drawing/2014/main" id="{D967F96A-BC50-42C9-BDCE-5DB1D946A350}"/>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Tree>
    <p:extLst>
      <p:ext uri="{BB962C8B-B14F-4D97-AF65-F5344CB8AC3E}">
        <p14:creationId xmlns:p14="http://schemas.microsoft.com/office/powerpoint/2010/main" val="59404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60876"/>
            <a:ext cx="2286000" cy="523220"/>
          </a:xfrm>
          <a:prstGeom prst="rect">
            <a:avLst/>
          </a:prstGeom>
          <a:noFill/>
        </p:spPr>
        <p:txBody>
          <a:bodyPr wrap="square" rtlCol="0">
            <a:spAutoFit/>
          </a:bodyPr>
          <a:lstStyle/>
          <a:p>
            <a:pPr algn="ctr"/>
            <a:r>
              <a:rPr lang="en-US" sz="2800" b="1" dirty="0">
                <a:solidFill>
                  <a:srgbClr val="FF0000"/>
                </a:solidFill>
                <a:latin typeface="Times New Roman" pitchFamily="18" charset="0"/>
                <a:cs typeface="Times New Roman" pitchFamily="18" charset="0"/>
              </a:rPr>
              <a:t>LESSON 3</a:t>
            </a:r>
          </a:p>
        </p:txBody>
      </p:sp>
      <p:sp>
        <p:nvSpPr>
          <p:cNvPr id="5" name="TextBox 4"/>
          <p:cNvSpPr txBox="1"/>
          <p:nvPr/>
        </p:nvSpPr>
        <p:spPr>
          <a:xfrm>
            <a:off x="489682" y="678875"/>
            <a:ext cx="8654317" cy="769441"/>
          </a:xfrm>
          <a:prstGeom prst="rect">
            <a:avLst/>
          </a:prstGeom>
          <a:noFill/>
        </p:spPr>
        <p:txBody>
          <a:bodyPr wrap="square" rtlCol="0">
            <a:spAutoFit/>
          </a:bodyPr>
          <a:lstStyle/>
          <a:p>
            <a:pPr algn="ctr"/>
            <a:r>
              <a:rPr lang="en-US" sz="4400" b="1" i="1" dirty="0">
                <a:solidFill>
                  <a:srgbClr val="00B050"/>
                </a:solidFill>
                <a:latin typeface="Times New Roman" pitchFamily="18" charset="0"/>
                <a:cs typeface="Times New Roman" pitchFamily="18" charset="0"/>
              </a:rPr>
              <a:t>	What is back pain?</a:t>
            </a:r>
          </a:p>
        </p:txBody>
      </p:sp>
      <p:sp>
        <p:nvSpPr>
          <p:cNvPr id="3" name="AutoShape 2" descr="Caution Vintage Metal Tin Signs Dangerous Metal Poster Warning Retro Plaque  Wall Decoration|Plaques &amp; Signs| - AliExpre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aution Vintage Metal Tin Signs Dangerous Metal Poster Warning Retro Plaque  Wall Decoration|Plaques &amp; Signs| - AliExpre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331B856-912E-4FF1-97C6-6413C0C915E2}"/>
              </a:ext>
            </a:extLst>
          </p:cNvPr>
          <p:cNvPicPr>
            <a:picLocks noChangeAspect="1"/>
          </p:cNvPicPr>
          <p:nvPr/>
        </p:nvPicPr>
        <p:blipFill>
          <a:blip r:embed="rId2"/>
          <a:stretch>
            <a:fillRect/>
          </a:stretch>
        </p:blipFill>
        <p:spPr>
          <a:xfrm>
            <a:off x="152400" y="2362200"/>
            <a:ext cx="8850417" cy="3429000"/>
          </a:xfrm>
          <a:prstGeom prst="rect">
            <a:avLst/>
          </a:prstGeom>
        </p:spPr>
      </p:pic>
    </p:spTree>
    <p:extLst>
      <p:ext uri="{BB962C8B-B14F-4D97-AF65-F5344CB8AC3E}">
        <p14:creationId xmlns:p14="http://schemas.microsoft.com/office/powerpoint/2010/main" val="244784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EF26B-79FD-44D7-8129-56C4BA48D0A7}"/>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3" name="TextBox 2">
            <a:extLst>
              <a:ext uri="{FF2B5EF4-FFF2-40B4-BE49-F238E27FC236}">
                <a16:creationId xmlns:a16="http://schemas.microsoft.com/office/drawing/2014/main" id="{66FB61D8-AA5D-46D8-8D63-DFC35BC3B0B2}"/>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16" name="TextBox 15">
            <a:extLst>
              <a:ext uri="{FF2B5EF4-FFF2-40B4-BE49-F238E27FC236}">
                <a16:creationId xmlns:a16="http://schemas.microsoft.com/office/drawing/2014/main" id="{B8DC1929-158C-4A50-BBCA-CA1BC59CABBB}"/>
              </a:ext>
            </a:extLst>
          </p:cNvPr>
          <p:cNvSpPr txBox="1"/>
          <p:nvPr/>
        </p:nvSpPr>
        <p:spPr>
          <a:xfrm>
            <a:off x="1458937" y="3787650"/>
            <a:ext cx="227486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osteopathy</a:t>
            </a:r>
          </a:p>
        </p:txBody>
      </p:sp>
      <p:sp>
        <p:nvSpPr>
          <p:cNvPr id="11" name="TextBox 10">
            <a:extLst>
              <a:ext uri="{FF2B5EF4-FFF2-40B4-BE49-F238E27FC236}">
                <a16:creationId xmlns:a16="http://schemas.microsoft.com/office/drawing/2014/main" id="{FDE5ABEF-A969-4F1E-98D1-1CDA28602697}"/>
              </a:ext>
            </a:extLst>
          </p:cNvPr>
          <p:cNvSpPr txBox="1"/>
          <p:nvPr/>
        </p:nvSpPr>
        <p:spPr>
          <a:xfrm>
            <a:off x="3733800" y="3832510"/>
            <a:ext cx="3078478"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/ˌ</a:t>
            </a:r>
            <a:r>
              <a:rPr lang="en-US" sz="3200" b="0" i="0" dirty="0" err="1">
                <a:solidFill>
                  <a:srgbClr val="1D2A57"/>
                </a:solidFill>
                <a:effectLst/>
                <a:latin typeface="Arial" panose="020B0604020202020204" pitchFamily="34" charset="0"/>
              </a:rPr>
              <a:t>ɒs.tiˈɒp.ə</a:t>
            </a:r>
            <a:r>
              <a:rPr lang="en-US" sz="3200" b="0" i="0" dirty="0">
                <a:solidFill>
                  <a:srgbClr val="1D2A57"/>
                </a:solidFill>
                <a:effectLst/>
                <a:latin typeface="Arial" panose="020B0604020202020204" pitchFamily="34" charset="0"/>
              </a:rPr>
              <a:t>.</a:t>
            </a:r>
            <a:r>
              <a:rPr lang="el-GR" sz="3200" b="0" i="0" dirty="0">
                <a:solidFill>
                  <a:srgbClr val="1D2A57"/>
                </a:solidFill>
                <a:effectLst/>
                <a:latin typeface="Arial" panose="020B0604020202020204" pitchFamily="34" charset="0"/>
              </a:rPr>
              <a:t>θ</a:t>
            </a:r>
            <a:r>
              <a:rPr lang="en-US" sz="3200" b="0" i="0" dirty="0" err="1">
                <a:solidFill>
                  <a:srgbClr val="1D2A57"/>
                </a:solidFill>
                <a:effectLst/>
                <a:latin typeface="Arial" panose="020B0604020202020204" pitchFamily="34" charset="0"/>
              </a:rPr>
              <a:t>i</a:t>
            </a:r>
            <a:r>
              <a:rPr lang="en-US" sz="3200" b="0" i="0" dirty="0">
                <a:solidFill>
                  <a:srgbClr val="1D2A57"/>
                </a:solidFill>
                <a:effectLst/>
                <a:latin typeface="Arial" panose="020B0604020202020204" pitchFamily="34" charset="0"/>
              </a:rPr>
              <a:t>/</a:t>
            </a:r>
            <a:endParaRPr lang="en-US" sz="3200" dirty="0"/>
          </a:p>
        </p:txBody>
      </p:sp>
      <p:pic>
        <p:nvPicPr>
          <p:cNvPr id="3074" name="Picture 2" descr="Osteopathy: Everything you need to know">
            <a:extLst>
              <a:ext uri="{FF2B5EF4-FFF2-40B4-BE49-F238E27FC236}">
                <a16:creationId xmlns:a16="http://schemas.microsoft.com/office/drawing/2014/main" id="{0113819B-B419-47E1-8D0E-57EB04523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34918"/>
            <a:ext cx="5410200" cy="30527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283752A-3A93-46BA-AF9A-4AC9AD582CC0}"/>
              </a:ext>
            </a:extLst>
          </p:cNvPr>
          <p:cNvSpPr txBox="1"/>
          <p:nvPr/>
        </p:nvSpPr>
        <p:spPr>
          <a:xfrm>
            <a:off x="1512862" y="4405904"/>
            <a:ext cx="4635304" cy="646331"/>
          </a:xfrm>
          <a:prstGeom prst="rect">
            <a:avLst/>
          </a:prstGeom>
          <a:noFill/>
        </p:spPr>
        <p:txBody>
          <a:bodyPr wrap="square">
            <a:spAutoFit/>
          </a:bodyPr>
          <a:lstStyle/>
          <a:p>
            <a:r>
              <a:rPr lang="en-US" b="1" i="0" dirty="0">
                <a:solidFill>
                  <a:srgbClr val="1D2A57"/>
                </a:solidFill>
                <a:effectLst/>
                <a:latin typeface="Arial" panose="020B0604020202020204" pitchFamily="34" charset="0"/>
              </a:rPr>
              <a:t>the </a:t>
            </a:r>
            <a:r>
              <a:rPr lang="en-US" b="1" u="sng" dirty="0">
                <a:solidFill>
                  <a:srgbClr val="1D2A57"/>
                </a:solidFill>
                <a:latin typeface="Arial" panose="020B0604020202020204" pitchFamily="34" charset="0"/>
              </a:rPr>
              <a:t>treatment</a:t>
            </a:r>
            <a:r>
              <a:rPr lang="en-US" b="1" i="0" dirty="0">
                <a:solidFill>
                  <a:srgbClr val="1D2A57"/>
                </a:solidFill>
                <a:effectLst/>
                <a:latin typeface="Arial" panose="020B0604020202020204" pitchFamily="34" charset="0"/>
              </a:rPr>
              <a:t> of </a:t>
            </a:r>
            <a:r>
              <a:rPr lang="en-US" b="1" dirty="0">
                <a:solidFill>
                  <a:srgbClr val="1D2A57"/>
                </a:solidFill>
                <a:latin typeface="Arial" panose="020B0604020202020204" pitchFamily="34" charset="0"/>
              </a:rPr>
              <a:t>injuries</a:t>
            </a:r>
            <a:r>
              <a:rPr lang="en-US" b="1" i="0" dirty="0">
                <a:solidFill>
                  <a:srgbClr val="1D2A57"/>
                </a:solidFill>
                <a:effectLst/>
                <a:latin typeface="Arial" panose="020B0604020202020204" pitchFamily="34" charset="0"/>
              </a:rPr>
              <a:t> to </a:t>
            </a:r>
            <a:r>
              <a:rPr lang="en-US" b="1" dirty="0">
                <a:solidFill>
                  <a:srgbClr val="1D2A57"/>
                </a:solidFill>
                <a:latin typeface="Arial" panose="020B0604020202020204" pitchFamily="34" charset="0"/>
              </a:rPr>
              <a:t>bones</a:t>
            </a:r>
            <a:r>
              <a:rPr lang="en-US" b="1" i="0" dirty="0">
                <a:solidFill>
                  <a:srgbClr val="1D2A57"/>
                </a:solidFill>
                <a:effectLst/>
                <a:latin typeface="Arial" panose="020B0604020202020204" pitchFamily="34" charset="0"/>
              </a:rPr>
              <a:t> and </a:t>
            </a:r>
            <a:r>
              <a:rPr lang="en-US" b="1" dirty="0">
                <a:solidFill>
                  <a:srgbClr val="1D2A57"/>
                </a:solidFill>
                <a:latin typeface="Arial" panose="020B0604020202020204" pitchFamily="34" charset="0"/>
              </a:rPr>
              <a:t>muscles</a:t>
            </a:r>
            <a:r>
              <a:rPr lang="en-US" b="1" i="0" dirty="0">
                <a:solidFill>
                  <a:srgbClr val="1D2A57"/>
                </a:solidFill>
                <a:effectLst/>
                <a:latin typeface="Arial" panose="020B0604020202020204" pitchFamily="34" charset="0"/>
              </a:rPr>
              <a:t> using </a:t>
            </a:r>
            <a:r>
              <a:rPr lang="en-US" b="1" dirty="0">
                <a:solidFill>
                  <a:srgbClr val="1D2A57"/>
                </a:solidFill>
                <a:latin typeface="Arial" panose="020B0604020202020204" pitchFamily="34" charset="0"/>
              </a:rPr>
              <a:t>pressure</a:t>
            </a:r>
            <a:r>
              <a:rPr lang="en-US" b="1" i="0" dirty="0">
                <a:solidFill>
                  <a:srgbClr val="1D2A57"/>
                </a:solidFill>
                <a:effectLst/>
                <a:latin typeface="Arial" panose="020B0604020202020204" pitchFamily="34" charset="0"/>
              </a:rPr>
              <a:t> and </a:t>
            </a:r>
            <a:r>
              <a:rPr lang="en-US" b="1" dirty="0">
                <a:solidFill>
                  <a:srgbClr val="1D2A57"/>
                </a:solidFill>
                <a:latin typeface="Arial" panose="020B0604020202020204" pitchFamily="34" charset="0"/>
              </a:rPr>
              <a:t>movement</a:t>
            </a:r>
            <a:endParaRPr lang="en-US" dirty="0"/>
          </a:p>
        </p:txBody>
      </p:sp>
      <p:sp>
        <p:nvSpPr>
          <p:cNvPr id="17" name="TextBox 16">
            <a:extLst>
              <a:ext uri="{FF2B5EF4-FFF2-40B4-BE49-F238E27FC236}">
                <a16:creationId xmlns:a16="http://schemas.microsoft.com/office/drawing/2014/main" id="{89DB53FA-DA10-4FF6-A124-7B43D6598C2B}"/>
              </a:ext>
            </a:extLst>
          </p:cNvPr>
          <p:cNvSpPr txBox="1"/>
          <p:nvPr/>
        </p:nvSpPr>
        <p:spPr>
          <a:xfrm>
            <a:off x="1458937" y="5302463"/>
            <a:ext cx="5878538" cy="830997"/>
          </a:xfrm>
          <a:prstGeom prst="rect">
            <a:avLst/>
          </a:prstGeom>
          <a:noFill/>
        </p:spPr>
        <p:txBody>
          <a:bodyPr wrap="square">
            <a:spAutoFit/>
          </a:bodyPr>
          <a:lstStyle/>
          <a:p>
            <a:r>
              <a:rPr lang="vi-VN" sz="2400" dirty="0">
                <a:latin typeface="+mj-lt"/>
              </a:rPr>
              <a:t>điều trị chấn thương cho xương và cơ bằng cách sử dụng</a:t>
            </a:r>
            <a:r>
              <a:rPr lang="en-US" sz="2400" dirty="0">
                <a:latin typeface="+mj-lt"/>
              </a:rPr>
              <a:t> </a:t>
            </a:r>
            <a:r>
              <a:rPr lang="en-US" sz="2400" dirty="0" err="1">
                <a:latin typeface="+mj-lt"/>
                <a:cs typeface="Times New Roman" panose="02020603050405020304" pitchFamily="18" charset="0"/>
              </a:rPr>
              <a:t>việc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ép</a:t>
            </a:r>
            <a:r>
              <a:rPr lang="vi-VN" sz="2400" dirty="0">
                <a:latin typeface="+mj-lt"/>
              </a:rPr>
              <a:t> và </a:t>
            </a:r>
            <a:r>
              <a:rPr lang="en-US" sz="2400" dirty="0" err="1">
                <a:latin typeface="+mj-lt"/>
              </a:rPr>
              <a:t>cử</a:t>
            </a:r>
            <a:r>
              <a:rPr lang="vi-VN" sz="2400" dirty="0">
                <a:latin typeface="+mj-lt"/>
              </a:rPr>
              <a:t> động</a:t>
            </a:r>
            <a:r>
              <a:rPr lang="en-US" sz="2400" dirty="0">
                <a:latin typeface="+mj-lt"/>
              </a:rPr>
              <a:t> </a:t>
            </a:r>
            <a:r>
              <a:rPr lang="en-US" sz="2400" dirty="0" err="1">
                <a:latin typeface="+mj-lt"/>
              </a:rPr>
              <a:t>của</a:t>
            </a:r>
            <a:r>
              <a:rPr lang="en-US" sz="2400" dirty="0">
                <a:latin typeface="+mj-lt"/>
              </a:rPr>
              <a:t> </a:t>
            </a:r>
            <a:r>
              <a:rPr lang="en-US" sz="2400" dirty="0" err="1">
                <a:latin typeface="+mj-lt"/>
              </a:rPr>
              <a:t>xương</a:t>
            </a:r>
            <a:endParaRPr lang="en-US" sz="2400" dirty="0">
              <a:latin typeface="+mj-lt"/>
            </a:endParaRPr>
          </a:p>
        </p:txBody>
      </p:sp>
    </p:spTree>
    <p:extLst>
      <p:ext uri="{BB962C8B-B14F-4D97-AF65-F5344CB8AC3E}">
        <p14:creationId xmlns:p14="http://schemas.microsoft.com/office/powerpoint/2010/main" val="49358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EF26B-79FD-44D7-8129-56C4BA48D0A7}"/>
              </a:ext>
            </a:extLst>
          </p:cNvPr>
          <p:cNvSpPr txBox="1"/>
          <p:nvPr/>
        </p:nvSpPr>
        <p:spPr>
          <a:xfrm>
            <a:off x="3303565" y="136246"/>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3" name="TextBox 2">
            <a:extLst>
              <a:ext uri="{FF2B5EF4-FFF2-40B4-BE49-F238E27FC236}">
                <a16:creationId xmlns:a16="http://schemas.microsoft.com/office/drawing/2014/main" id="{66FB61D8-AA5D-46D8-8D63-DFC35BC3B0B2}"/>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pic>
        <p:nvPicPr>
          <p:cNvPr id="2050" name="Picture 2" descr="Workers' Compensation Evaluations | Pacific Evaluations">
            <a:extLst>
              <a:ext uri="{FF2B5EF4-FFF2-40B4-BE49-F238E27FC236}">
                <a16:creationId xmlns:a16="http://schemas.microsoft.com/office/drawing/2014/main" id="{C93C7D43-25E4-49DA-9955-F5B3FDAA6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3" y="685852"/>
            <a:ext cx="4268773" cy="2762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ob Description, Skills &amp; Training for a Doctor">
            <a:extLst>
              <a:ext uri="{FF2B5EF4-FFF2-40B4-BE49-F238E27FC236}">
                <a16:creationId xmlns:a16="http://schemas.microsoft.com/office/drawing/2014/main" id="{5CF14293-5544-4FB0-BA92-E85058DCE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685852"/>
            <a:ext cx="3048000" cy="274314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AB452EE-EFA8-46D5-96D7-24FE60631D6D}"/>
              </a:ext>
            </a:extLst>
          </p:cNvPr>
          <p:cNvSpPr txBox="1"/>
          <p:nvPr/>
        </p:nvSpPr>
        <p:spPr>
          <a:xfrm>
            <a:off x="228574" y="3495382"/>
            <a:ext cx="4080454"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Conventional medicine</a:t>
            </a:r>
          </a:p>
        </p:txBody>
      </p:sp>
      <p:sp>
        <p:nvSpPr>
          <p:cNvPr id="18" name="TextBox 17">
            <a:extLst>
              <a:ext uri="{FF2B5EF4-FFF2-40B4-BE49-F238E27FC236}">
                <a16:creationId xmlns:a16="http://schemas.microsoft.com/office/drawing/2014/main" id="{B6F32AF6-78FF-4F25-A4EA-4113C2A55DEA}"/>
              </a:ext>
            </a:extLst>
          </p:cNvPr>
          <p:cNvSpPr txBox="1"/>
          <p:nvPr/>
        </p:nvSpPr>
        <p:spPr>
          <a:xfrm>
            <a:off x="228574" y="4080157"/>
            <a:ext cx="4777180" cy="2031325"/>
          </a:xfrm>
          <a:prstGeom prst="rect">
            <a:avLst/>
          </a:prstGeom>
          <a:noFill/>
        </p:spPr>
        <p:txBody>
          <a:bodyPr wrap="square">
            <a:spAutoFit/>
          </a:bodyPr>
          <a:lstStyle/>
          <a:p>
            <a:r>
              <a:rPr lang="en-US" b="0" i="0" dirty="0">
                <a:solidFill>
                  <a:srgbClr val="202124"/>
                </a:solidFill>
                <a:effectLst/>
                <a:latin typeface="arial" panose="020B0604020202020204" pitchFamily="34" charset="0"/>
              </a:rPr>
              <a:t>A system in which </a:t>
            </a:r>
            <a:r>
              <a:rPr lang="en-US" b="1" i="0" dirty="0">
                <a:solidFill>
                  <a:srgbClr val="202124"/>
                </a:solidFill>
                <a:effectLst/>
                <a:latin typeface="arial" panose="020B0604020202020204" pitchFamily="34" charset="0"/>
              </a:rPr>
              <a:t>medical</a:t>
            </a:r>
            <a:r>
              <a:rPr lang="en-US" b="0" i="0" dirty="0">
                <a:solidFill>
                  <a:srgbClr val="202124"/>
                </a:solidFill>
                <a:effectLst/>
                <a:latin typeface="arial" panose="020B0604020202020204" pitchFamily="34" charset="0"/>
              </a:rPr>
              <a:t> doctors and other healthcare professionals (such as nurses, pharmacists, and therapists) treat symptoms and diseases using </a:t>
            </a:r>
            <a:r>
              <a:rPr lang="en-US" b="1" i="0" dirty="0">
                <a:solidFill>
                  <a:srgbClr val="202124"/>
                </a:solidFill>
                <a:effectLst/>
                <a:latin typeface="arial" panose="020B0604020202020204" pitchFamily="34" charset="0"/>
              </a:rPr>
              <a:t>drugs</a:t>
            </a:r>
            <a:r>
              <a:rPr lang="en-US" b="0" i="0" dirty="0">
                <a:solidFill>
                  <a:srgbClr val="202124"/>
                </a:solidFill>
                <a:effectLst/>
                <a:latin typeface="arial" panose="020B0604020202020204" pitchFamily="34" charset="0"/>
              </a:rPr>
              <a:t>, radiation, or surgery. Also called allopathic </a:t>
            </a:r>
            <a:r>
              <a:rPr lang="en-US" b="1" i="0" dirty="0">
                <a:solidFill>
                  <a:srgbClr val="202124"/>
                </a:solidFill>
                <a:effectLst/>
                <a:latin typeface="arial" panose="020B0604020202020204" pitchFamily="34" charset="0"/>
              </a:rPr>
              <a:t>medicine</a:t>
            </a:r>
            <a:r>
              <a:rPr lang="en-US" b="0" i="0" dirty="0">
                <a:solidFill>
                  <a:srgbClr val="202124"/>
                </a:solidFill>
                <a:effectLst/>
                <a:latin typeface="arial" panose="020B0604020202020204" pitchFamily="34" charset="0"/>
              </a:rPr>
              <a:t>, biomedicine, mainstream </a:t>
            </a:r>
            <a:r>
              <a:rPr lang="en-US" b="1" i="0" dirty="0">
                <a:solidFill>
                  <a:srgbClr val="202124"/>
                </a:solidFill>
                <a:effectLst/>
                <a:latin typeface="arial" panose="020B0604020202020204" pitchFamily="34" charset="0"/>
              </a:rPr>
              <a:t>medicine</a:t>
            </a:r>
            <a:r>
              <a:rPr lang="en-US" b="0" i="0" dirty="0">
                <a:solidFill>
                  <a:srgbClr val="202124"/>
                </a:solidFill>
                <a:effectLst/>
                <a:latin typeface="arial" panose="020B0604020202020204" pitchFamily="34" charset="0"/>
              </a:rPr>
              <a:t>, orthodox </a:t>
            </a:r>
            <a:r>
              <a:rPr lang="en-US" b="1" i="0" dirty="0">
                <a:solidFill>
                  <a:srgbClr val="202124"/>
                </a:solidFill>
                <a:effectLst/>
                <a:latin typeface="arial" panose="020B0604020202020204" pitchFamily="34" charset="0"/>
              </a:rPr>
              <a:t>medicine</a:t>
            </a:r>
            <a:r>
              <a:rPr lang="en-US" b="0" i="0" dirty="0">
                <a:solidFill>
                  <a:srgbClr val="202124"/>
                </a:solidFill>
                <a:effectLst/>
                <a:latin typeface="arial" panose="020B0604020202020204" pitchFamily="34" charset="0"/>
              </a:rPr>
              <a:t>, and Western </a:t>
            </a:r>
            <a:r>
              <a:rPr lang="en-US" b="1" i="0" dirty="0">
                <a:solidFill>
                  <a:srgbClr val="202124"/>
                </a:solidFill>
                <a:effectLst/>
                <a:latin typeface="arial" panose="020B0604020202020204" pitchFamily="34" charset="0"/>
              </a:rPr>
              <a:t>medicine</a:t>
            </a:r>
            <a:r>
              <a:rPr lang="en-US" b="0" i="0" dirty="0">
                <a:solidFill>
                  <a:srgbClr val="202124"/>
                </a:solidFill>
                <a:effectLst/>
                <a:latin typeface="arial" panose="020B0604020202020204" pitchFamily="34" charset="0"/>
              </a:rPr>
              <a:t>.</a:t>
            </a:r>
            <a:endParaRPr lang="en-US" dirty="0"/>
          </a:p>
        </p:txBody>
      </p:sp>
      <p:sp>
        <p:nvSpPr>
          <p:cNvPr id="19" name="TextBox 18">
            <a:extLst>
              <a:ext uri="{FF2B5EF4-FFF2-40B4-BE49-F238E27FC236}">
                <a16:creationId xmlns:a16="http://schemas.microsoft.com/office/drawing/2014/main" id="{3E9D20B8-A2FE-40E8-A449-ACC030227629}"/>
              </a:ext>
            </a:extLst>
          </p:cNvPr>
          <p:cNvSpPr txBox="1"/>
          <p:nvPr/>
        </p:nvSpPr>
        <p:spPr>
          <a:xfrm>
            <a:off x="5083128" y="4080157"/>
            <a:ext cx="4060872" cy="2585323"/>
          </a:xfrm>
          <a:prstGeom prst="rect">
            <a:avLst/>
          </a:prstGeom>
          <a:noFill/>
        </p:spPr>
        <p:txBody>
          <a:bodyPr wrap="square">
            <a:spAutoFit/>
          </a:bodyPr>
          <a:lstStyle/>
          <a:p>
            <a:r>
              <a:rPr lang="vi-VN" dirty="0"/>
              <a:t>Một hệ thống trong đó các bác sĩ y tế và các chuyên gia chăm sóc sức khỏe khác (như y tá, dược sĩ và bác sĩ trị liệu) điều trị các triệu chứng và bệnh tật bằng cách sử dụng thuốc, bức xạ hoặc phẫu thuật. Còn được gọi là y học dị ứng, y sinh, y học chính thống, y học chính thống và y học phương Tây.</a:t>
            </a:r>
            <a:endParaRPr lang="en-US" dirty="0"/>
          </a:p>
        </p:txBody>
      </p:sp>
      <p:sp>
        <p:nvSpPr>
          <p:cNvPr id="20" name="TextBox 19">
            <a:extLst>
              <a:ext uri="{FF2B5EF4-FFF2-40B4-BE49-F238E27FC236}">
                <a16:creationId xmlns:a16="http://schemas.microsoft.com/office/drawing/2014/main" id="{F813417B-769A-45B1-B41B-18D8C9F1B3C8}"/>
              </a:ext>
            </a:extLst>
          </p:cNvPr>
          <p:cNvSpPr txBox="1"/>
          <p:nvPr/>
        </p:nvSpPr>
        <p:spPr>
          <a:xfrm>
            <a:off x="4223852" y="3675474"/>
            <a:ext cx="1719748" cy="646331"/>
          </a:xfrm>
          <a:prstGeom prst="rect">
            <a:avLst/>
          </a:prstGeom>
          <a:noFill/>
        </p:spPr>
        <p:txBody>
          <a:bodyPr wrap="square">
            <a:spAutoFit/>
          </a:bodyPr>
          <a:lstStyle/>
          <a:p>
            <a:r>
              <a:rPr lang="en-US" b="0" i="0" dirty="0">
                <a:solidFill>
                  <a:srgbClr val="1D2A57"/>
                </a:solidFill>
                <a:effectLst/>
                <a:latin typeface="Arial" panose="020B0604020202020204" pitchFamily="34" charset="0"/>
              </a:rPr>
              <a:t>/</a:t>
            </a:r>
            <a:r>
              <a:rPr lang="en-US" b="0" i="0" dirty="0" err="1">
                <a:solidFill>
                  <a:srgbClr val="1D2A57"/>
                </a:solidFill>
                <a:effectLst/>
                <a:latin typeface="Arial" panose="020B0604020202020204" pitchFamily="34" charset="0"/>
              </a:rPr>
              <a:t>kənˈven.ʃən.əl</a:t>
            </a:r>
            <a:r>
              <a:rPr lang="en-US" b="0" i="0" dirty="0">
                <a:solidFill>
                  <a:srgbClr val="1D2A57"/>
                </a:solidFill>
                <a:effectLst/>
                <a:latin typeface="Arial" panose="020B0604020202020204" pitchFamily="34" charset="0"/>
              </a:rPr>
              <a:t>/</a:t>
            </a:r>
            <a:endParaRPr lang="en-US" dirty="0"/>
          </a:p>
        </p:txBody>
      </p:sp>
      <p:sp>
        <p:nvSpPr>
          <p:cNvPr id="22" name="TextBox 21">
            <a:extLst>
              <a:ext uri="{FF2B5EF4-FFF2-40B4-BE49-F238E27FC236}">
                <a16:creationId xmlns:a16="http://schemas.microsoft.com/office/drawing/2014/main" id="{F172DFB8-FE32-4027-B584-822EBEAFAD8B}"/>
              </a:ext>
            </a:extLst>
          </p:cNvPr>
          <p:cNvSpPr txBox="1"/>
          <p:nvPr/>
        </p:nvSpPr>
        <p:spPr>
          <a:xfrm>
            <a:off x="5791200" y="3678702"/>
            <a:ext cx="1524000" cy="369332"/>
          </a:xfrm>
          <a:prstGeom prst="rect">
            <a:avLst/>
          </a:prstGeom>
          <a:noFill/>
        </p:spPr>
        <p:txBody>
          <a:bodyPr wrap="square">
            <a:spAutoFit/>
          </a:bodyPr>
          <a:lstStyle/>
          <a:p>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med.ɪ.sən</a:t>
            </a:r>
            <a:r>
              <a:rPr lang="en-US" b="0" i="0" dirty="0">
                <a:solidFill>
                  <a:srgbClr val="1D2A57"/>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76739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EF26B-79FD-44D7-8129-56C4BA48D0A7}"/>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3" name="TextBox 2">
            <a:extLst>
              <a:ext uri="{FF2B5EF4-FFF2-40B4-BE49-F238E27FC236}">
                <a16:creationId xmlns:a16="http://schemas.microsoft.com/office/drawing/2014/main" id="{66FB61D8-AA5D-46D8-8D63-DFC35BC3B0B2}"/>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13" name="TextBox 12">
            <a:extLst>
              <a:ext uri="{FF2B5EF4-FFF2-40B4-BE49-F238E27FC236}">
                <a16:creationId xmlns:a16="http://schemas.microsoft.com/office/drawing/2014/main" id="{74E854D7-6130-4769-80A7-CDD939B7B3F3}"/>
              </a:ext>
            </a:extLst>
          </p:cNvPr>
          <p:cNvSpPr txBox="1"/>
          <p:nvPr/>
        </p:nvSpPr>
        <p:spPr>
          <a:xfrm>
            <a:off x="31652" y="4707258"/>
            <a:ext cx="4572000" cy="1754326"/>
          </a:xfrm>
          <a:prstGeom prst="rect">
            <a:avLst/>
          </a:prstGeom>
          <a:noFill/>
        </p:spPr>
        <p:txBody>
          <a:bodyPr wrap="square">
            <a:spAutoFit/>
          </a:bodyPr>
          <a:lstStyle/>
          <a:p>
            <a:pPr algn="just"/>
            <a:r>
              <a:rPr lang="en-US" b="1" i="0" dirty="0">
                <a:solidFill>
                  <a:srgbClr val="1D2A57"/>
                </a:solidFill>
                <a:effectLst/>
                <a:latin typeface="Arial" panose="020B0604020202020204" pitchFamily="34" charset="0"/>
              </a:rPr>
              <a:t>a </a:t>
            </a:r>
            <a:r>
              <a:rPr lang="en-US" b="1" dirty="0">
                <a:solidFill>
                  <a:srgbClr val="1D2A57"/>
                </a:solidFill>
                <a:latin typeface="Arial" panose="020B0604020202020204" pitchFamily="34" charset="0"/>
              </a:rPr>
              <a:t>system</a:t>
            </a:r>
            <a:r>
              <a:rPr lang="en-US" b="1" i="0" dirty="0">
                <a:solidFill>
                  <a:srgbClr val="1D2A57"/>
                </a:solidFill>
                <a:effectLst/>
                <a:latin typeface="Arial" panose="020B0604020202020204" pitchFamily="34" charset="0"/>
              </a:rPr>
              <a:t> of </a:t>
            </a:r>
            <a:r>
              <a:rPr lang="en-US" b="1" dirty="0">
                <a:solidFill>
                  <a:srgbClr val="1D2A57"/>
                </a:solidFill>
                <a:latin typeface="Arial" panose="020B0604020202020204" pitchFamily="34" charset="0"/>
              </a:rPr>
              <a:t>treating</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diseases</a:t>
            </a:r>
            <a:r>
              <a:rPr lang="en-US" b="1" i="0" dirty="0">
                <a:solidFill>
                  <a:srgbClr val="1D2A57"/>
                </a:solidFill>
                <a:effectLst/>
                <a:latin typeface="Arial" panose="020B0604020202020204" pitchFamily="34" charset="0"/>
              </a:rPr>
              <a:t> in which </a:t>
            </a:r>
            <a:r>
              <a:rPr lang="en-US" b="1" u="sng" dirty="0">
                <a:solidFill>
                  <a:srgbClr val="1D2A57"/>
                </a:solidFill>
                <a:latin typeface="Arial" panose="020B0604020202020204" pitchFamily="34" charset="0"/>
              </a:rPr>
              <a:t>sick</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people</a:t>
            </a:r>
            <a:r>
              <a:rPr lang="en-US" b="1" i="0" dirty="0">
                <a:solidFill>
                  <a:srgbClr val="1D2A57"/>
                </a:solidFill>
                <a:effectLst/>
                <a:latin typeface="Arial" panose="020B0604020202020204" pitchFamily="34" charset="0"/>
              </a:rPr>
              <a:t> are given very </a:t>
            </a:r>
            <a:r>
              <a:rPr lang="en-US" b="1" dirty="0">
                <a:solidFill>
                  <a:srgbClr val="1D2A57"/>
                </a:solidFill>
                <a:latin typeface="Arial" panose="020B0604020202020204" pitchFamily="34" charset="0"/>
              </a:rPr>
              <a:t>small</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amounts</a:t>
            </a:r>
            <a:r>
              <a:rPr lang="en-US" b="1" i="0" dirty="0">
                <a:solidFill>
                  <a:srgbClr val="1D2A57"/>
                </a:solidFill>
                <a:effectLst/>
                <a:latin typeface="Arial" panose="020B0604020202020204" pitchFamily="34" charset="0"/>
              </a:rPr>
              <a:t> of </a:t>
            </a:r>
            <a:r>
              <a:rPr lang="en-US" b="1" dirty="0">
                <a:solidFill>
                  <a:srgbClr val="1D2A57"/>
                </a:solidFill>
                <a:latin typeface="Arial" panose="020B0604020202020204" pitchFamily="34" charset="0"/>
              </a:rPr>
              <a:t>natural</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substances</a:t>
            </a:r>
            <a:r>
              <a:rPr lang="en-US" b="1" i="0" dirty="0">
                <a:solidFill>
                  <a:srgbClr val="1D2A57"/>
                </a:solidFill>
                <a:effectLst/>
                <a:latin typeface="Arial" panose="020B0604020202020204" pitchFamily="34" charset="0"/>
              </a:rPr>
              <a:t> that, in </a:t>
            </a:r>
            <a:r>
              <a:rPr lang="en-US" b="1" dirty="0">
                <a:solidFill>
                  <a:srgbClr val="1D2A57"/>
                </a:solidFill>
                <a:latin typeface="Arial" panose="020B0604020202020204" pitchFamily="34" charset="0"/>
              </a:rPr>
              <a:t>healthy</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people</a:t>
            </a:r>
            <a:r>
              <a:rPr lang="en-US" b="1" i="0" dirty="0">
                <a:solidFill>
                  <a:srgbClr val="1D2A57"/>
                </a:solidFill>
                <a:effectLst/>
                <a:latin typeface="Arial" panose="020B0604020202020204" pitchFamily="34" charset="0"/>
              </a:rPr>
              <a:t>, would </a:t>
            </a:r>
            <a:r>
              <a:rPr lang="en-US" b="1" dirty="0">
                <a:solidFill>
                  <a:srgbClr val="1D2A57"/>
                </a:solidFill>
                <a:latin typeface="Arial" panose="020B0604020202020204" pitchFamily="34" charset="0"/>
              </a:rPr>
              <a:t>produce</a:t>
            </a:r>
            <a:r>
              <a:rPr lang="en-US" b="1" i="0" dirty="0">
                <a:solidFill>
                  <a:srgbClr val="1D2A57"/>
                </a:solidFill>
                <a:effectLst/>
                <a:latin typeface="Arial" panose="020B0604020202020204" pitchFamily="34" charset="0"/>
              </a:rPr>
              <a:t> the same </a:t>
            </a:r>
            <a:r>
              <a:rPr lang="en-US" b="1" dirty="0">
                <a:solidFill>
                  <a:srgbClr val="1D2A57"/>
                </a:solidFill>
                <a:latin typeface="Arial" panose="020B0604020202020204" pitchFamily="34" charset="0"/>
              </a:rPr>
              <a:t>effects</a:t>
            </a:r>
            <a:r>
              <a:rPr lang="en-US" b="1" i="0" dirty="0">
                <a:solidFill>
                  <a:srgbClr val="1D2A57"/>
                </a:solidFill>
                <a:effectLst/>
                <a:latin typeface="Arial" panose="020B0604020202020204" pitchFamily="34" charset="0"/>
              </a:rPr>
              <a:t> as the </a:t>
            </a:r>
            <a:r>
              <a:rPr lang="en-US" b="1" dirty="0">
                <a:solidFill>
                  <a:srgbClr val="1D2A57"/>
                </a:solidFill>
                <a:latin typeface="Arial" panose="020B0604020202020204" pitchFamily="34" charset="0"/>
              </a:rPr>
              <a:t>diseases</a:t>
            </a:r>
            <a:r>
              <a:rPr lang="en-US" b="1" i="0" dirty="0">
                <a:solidFill>
                  <a:srgbClr val="1D2A57"/>
                </a:solidFill>
                <a:effectLst/>
                <a:latin typeface="Arial" panose="020B0604020202020204" pitchFamily="34" charset="0"/>
              </a:rPr>
              <a:t> </a:t>
            </a:r>
            <a:r>
              <a:rPr lang="en-US" b="1" dirty="0">
                <a:solidFill>
                  <a:srgbClr val="1D2A57"/>
                </a:solidFill>
                <a:latin typeface="Arial" panose="020B0604020202020204" pitchFamily="34" charset="0"/>
              </a:rPr>
              <a:t>produce</a:t>
            </a:r>
            <a:endParaRPr lang="en-US" dirty="0"/>
          </a:p>
        </p:txBody>
      </p:sp>
      <p:sp>
        <p:nvSpPr>
          <p:cNvPr id="14" name="TextBox 13">
            <a:extLst>
              <a:ext uri="{FF2B5EF4-FFF2-40B4-BE49-F238E27FC236}">
                <a16:creationId xmlns:a16="http://schemas.microsoft.com/office/drawing/2014/main" id="{907E4B56-870B-4B82-9981-B86FF6A96443}"/>
              </a:ext>
            </a:extLst>
          </p:cNvPr>
          <p:cNvSpPr txBox="1"/>
          <p:nvPr/>
        </p:nvSpPr>
        <p:spPr>
          <a:xfrm>
            <a:off x="4726344" y="4655102"/>
            <a:ext cx="4417656" cy="1477328"/>
          </a:xfrm>
          <a:prstGeom prst="rect">
            <a:avLst/>
          </a:prstGeom>
          <a:noFill/>
        </p:spPr>
        <p:txBody>
          <a:bodyPr wrap="square">
            <a:spAutoFit/>
          </a:bodyPr>
          <a:lstStyle/>
          <a:p>
            <a:r>
              <a:rPr lang="vi-VN" dirty="0"/>
              <a:t>một hệ thống điều trị bệnh, trong đó người bệnh được cung cấp một lượng rất nhỏ các chất tự nhiên mà ở người khỏe mạnh, sẽ tạo ra các hiệu ứng giống như các bệnh tạo ra</a:t>
            </a:r>
            <a:endParaRPr lang="en-US" dirty="0"/>
          </a:p>
        </p:txBody>
      </p:sp>
      <p:sp>
        <p:nvSpPr>
          <p:cNvPr id="16" name="TextBox 15">
            <a:extLst>
              <a:ext uri="{FF2B5EF4-FFF2-40B4-BE49-F238E27FC236}">
                <a16:creationId xmlns:a16="http://schemas.microsoft.com/office/drawing/2014/main" id="{B8DC1929-158C-4A50-BBCA-CA1BC59CABBB}"/>
              </a:ext>
            </a:extLst>
          </p:cNvPr>
          <p:cNvSpPr txBox="1"/>
          <p:nvPr/>
        </p:nvSpPr>
        <p:spPr>
          <a:xfrm>
            <a:off x="1581950" y="3868024"/>
            <a:ext cx="2988878"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homeopathy</a:t>
            </a:r>
          </a:p>
        </p:txBody>
      </p:sp>
      <p:sp>
        <p:nvSpPr>
          <p:cNvPr id="12" name="TextBox 11">
            <a:extLst>
              <a:ext uri="{FF2B5EF4-FFF2-40B4-BE49-F238E27FC236}">
                <a16:creationId xmlns:a16="http://schemas.microsoft.com/office/drawing/2014/main" id="{AF2182D6-7CDE-4FA6-9B1C-A1EF050331D1}"/>
              </a:ext>
            </a:extLst>
          </p:cNvPr>
          <p:cNvSpPr txBox="1"/>
          <p:nvPr/>
        </p:nvSpPr>
        <p:spPr>
          <a:xfrm>
            <a:off x="4272554" y="3918841"/>
            <a:ext cx="3508718" cy="523220"/>
          </a:xfrm>
          <a:prstGeom prst="rect">
            <a:avLst/>
          </a:prstGeom>
          <a:noFill/>
        </p:spPr>
        <p:txBody>
          <a:bodyPr wrap="square">
            <a:spAutoFit/>
          </a:bodyPr>
          <a:lstStyle/>
          <a:p>
            <a:r>
              <a:rPr lang="en-US" sz="2800" b="0" i="0" dirty="0">
                <a:solidFill>
                  <a:srgbClr val="1D2A57"/>
                </a:solidFill>
                <a:effectLst/>
                <a:latin typeface="Arial" panose="020B0604020202020204" pitchFamily="34" charset="0"/>
              </a:rPr>
              <a:t> /ˌ</a:t>
            </a:r>
            <a:r>
              <a:rPr lang="en-US" sz="2800" b="0" i="0" dirty="0" err="1">
                <a:solidFill>
                  <a:srgbClr val="1D2A57"/>
                </a:solidFill>
                <a:effectLst/>
                <a:latin typeface="Arial" panose="020B0604020202020204" pitchFamily="34" charset="0"/>
              </a:rPr>
              <a:t>həʊ.miˈɒp.ə</a:t>
            </a:r>
            <a:r>
              <a:rPr lang="en-US" sz="2800" b="0" i="0" dirty="0">
                <a:solidFill>
                  <a:srgbClr val="1D2A57"/>
                </a:solidFill>
                <a:effectLst/>
                <a:latin typeface="Arial" panose="020B0604020202020204" pitchFamily="34" charset="0"/>
              </a:rPr>
              <a:t>.</a:t>
            </a:r>
            <a:r>
              <a:rPr lang="el-GR" sz="2800" b="0" i="0" dirty="0">
                <a:solidFill>
                  <a:srgbClr val="1D2A57"/>
                </a:solidFill>
                <a:effectLst/>
                <a:latin typeface="Arial" panose="020B0604020202020204" pitchFamily="34" charset="0"/>
              </a:rPr>
              <a:t>θ</a:t>
            </a:r>
            <a:r>
              <a:rPr lang="en-US" sz="2800" b="0" i="0" dirty="0" err="1">
                <a:solidFill>
                  <a:srgbClr val="1D2A57"/>
                </a:solidFill>
                <a:effectLst/>
                <a:latin typeface="Arial" panose="020B0604020202020204" pitchFamily="34" charset="0"/>
              </a:rPr>
              <a:t>i</a:t>
            </a:r>
            <a:r>
              <a:rPr lang="en-US" sz="2800" b="0" i="0" dirty="0">
                <a:solidFill>
                  <a:srgbClr val="1D2A57"/>
                </a:solidFill>
                <a:effectLst/>
                <a:latin typeface="Arial" panose="020B0604020202020204" pitchFamily="34" charset="0"/>
              </a:rPr>
              <a:t>/</a:t>
            </a:r>
            <a:endParaRPr lang="en-US" sz="2800" dirty="0"/>
          </a:p>
        </p:txBody>
      </p:sp>
      <p:pic>
        <p:nvPicPr>
          <p:cNvPr id="4100" name="Picture 4" descr="World Homeopathy Day: Homeopathy can manage modern infectious diseases,  shares a homeopath - Times of India">
            <a:extLst>
              <a:ext uri="{FF2B5EF4-FFF2-40B4-BE49-F238E27FC236}">
                <a16:creationId xmlns:a16="http://schemas.microsoft.com/office/drawing/2014/main" id="{A042A069-7A26-408A-A73B-73E7BDE1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882" y="746910"/>
            <a:ext cx="5486400" cy="297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44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592CEA-CFE1-4B39-89D9-B4317CA610AC}"/>
              </a:ext>
            </a:extLst>
          </p:cNvPr>
          <p:cNvSpPr txBox="1"/>
          <p:nvPr/>
        </p:nvSpPr>
        <p:spPr>
          <a:xfrm>
            <a:off x="824132" y="2234863"/>
            <a:ext cx="7710268" cy="1200329"/>
          </a:xfrm>
          <a:prstGeom prst="rect">
            <a:avLst/>
          </a:prstGeom>
          <a:noFill/>
        </p:spPr>
        <p:txBody>
          <a:bodyPr wrap="square">
            <a:spAutoFit/>
          </a:bodyPr>
          <a:lstStyle/>
          <a:p>
            <a:r>
              <a:rPr lang="vi-VN" b="0" i="0" dirty="0">
                <a:solidFill>
                  <a:srgbClr val="2A2A2A"/>
                </a:solidFill>
                <a:effectLst/>
                <a:latin typeface="Open Sans"/>
              </a:rPr>
              <a:t>Đây là liệu pháp dựa trên quy luật tự nhiên “lấy độc trị độc”. Nói cách khác là một thứ gây ra các triệu chứng ở một người khỏe mạnh có thể dùng để điều trị một căn bệnh có triệu chứng tương tự thông qua việc kích hoạt cơ chế phòng thủ tự nhiên của cơ thể.</a:t>
            </a:r>
            <a:endParaRPr lang="en-US" dirty="0"/>
          </a:p>
        </p:txBody>
      </p:sp>
      <p:sp>
        <p:nvSpPr>
          <p:cNvPr id="5" name="TextBox 4">
            <a:extLst>
              <a:ext uri="{FF2B5EF4-FFF2-40B4-BE49-F238E27FC236}">
                <a16:creationId xmlns:a16="http://schemas.microsoft.com/office/drawing/2014/main" id="{737E576E-570E-4C0A-83DA-06D323CA18B4}"/>
              </a:ext>
            </a:extLst>
          </p:cNvPr>
          <p:cNvSpPr txBox="1"/>
          <p:nvPr/>
        </p:nvSpPr>
        <p:spPr>
          <a:xfrm>
            <a:off x="838200" y="3886200"/>
            <a:ext cx="7834532" cy="1200329"/>
          </a:xfrm>
          <a:prstGeom prst="rect">
            <a:avLst/>
          </a:prstGeom>
          <a:noFill/>
        </p:spPr>
        <p:txBody>
          <a:bodyPr wrap="square">
            <a:spAutoFit/>
          </a:bodyPr>
          <a:lstStyle/>
          <a:p>
            <a:r>
              <a:rPr lang="vi-VN" b="0" i="1" dirty="0">
                <a:solidFill>
                  <a:srgbClr val="2A2A2A"/>
                </a:solidFill>
                <a:effectLst/>
                <a:latin typeface="Open Sans"/>
              </a:rPr>
              <a:t>Ví dụ khi bóc vỏ hành tây, bạn có thể sẽ cảm thấy mắt bị nóng, ngứa, chảy nước mắt, sổ mũi, hắt hơi… Lúc này hành tây sẽ được dùng làm liệu pháp vi lượng đồng căn, cung cấp một lượng nhỏ cho cơ thể người bệnh cảm lạnh hoặc người mắc dị ứng để giúp cơ thể tự chữa lành.</a:t>
            </a:r>
            <a:endParaRPr lang="en-US" dirty="0"/>
          </a:p>
        </p:txBody>
      </p:sp>
      <p:sp>
        <p:nvSpPr>
          <p:cNvPr id="7" name="TextBox 6">
            <a:extLst>
              <a:ext uri="{FF2B5EF4-FFF2-40B4-BE49-F238E27FC236}">
                <a16:creationId xmlns:a16="http://schemas.microsoft.com/office/drawing/2014/main" id="{8F9FDA4F-B285-4003-9C80-B94F22DE89A0}"/>
              </a:ext>
            </a:extLst>
          </p:cNvPr>
          <p:cNvSpPr txBox="1"/>
          <p:nvPr/>
        </p:nvSpPr>
        <p:spPr>
          <a:xfrm>
            <a:off x="875714" y="860525"/>
            <a:ext cx="7658686" cy="923330"/>
          </a:xfrm>
          <a:prstGeom prst="rect">
            <a:avLst/>
          </a:prstGeom>
          <a:noFill/>
        </p:spPr>
        <p:txBody>
          <a:bodyPr wrap="square">
            <a:spAutoFit/>
          </a:bodyPr>
          <a:lstStyle/>
          <a:p>
            <a:r>
              <a:rPr lang="vi-VN" b="0" i="0" dirty="0">
                <a:solidFill>
                  <a:srgbClr val="2A2A2A"/>
                </a:solidFill>
                <a:effectLst/>
                <a:latin typeface="Open Sans"/>
              </a:rPr>
              <a:t>Vi lượng đồng căn hay homeopathy là một liệu pháp chữa bệnh an toàn và tự nhiên để làm giảm các triệu chứng, giúp cơ thể tự phục hồi và </a:t>
            </a:r>
            <a:r>
              <a:rPr lang="vi-VN" b="0" i="0" u="none" strike="noStrike" dirty="0">
                <a:solidFill>
                  <a:srgbClr val="3389F0"/>
                </a:solidFill>
                <a:effectLst/>
                <a:latin typeface="Open Sans"/>
                <a:hlinkClick r:id="rId2"/>
              </a:rPr>
              <a:t>cải thiện sức khỏe</a:t>
            </a:r>
            <a:r>
              <a:rPr lang="vi-VN" b="0" i="0" dirty="0">
                <a:solidFill>
                  <a:srgbClr val="2A2A2A"/>
                </a:solidFill>
                <a:effectLst/>
                <a:latin typeface="Open Sans"/>
              </a:rPr>
              <a:t> tổng thể.</a:t>
            </a:r>
            <a:endParaRPr lang="en-US" dirty="0"/>
          </a:p>
        </p:txBody>
      </p:sp>
    </p:spTree>
    <p:extLst>
      <p:ext uri="{BB962C8B-B14F-4D97-AF65-F5344CB8AC3E}">
        <p14:creationId xmlns:p14="http://schemas.microsoft.com/office/powerpoint/2010/main" val="2058397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C3BE-50BD-4010-9437-73734ED43F04}"/>
              </a:ext>
            </a:extLst>
          </p:cNvPr>
          <p:cNvSpPr txBox="1"/>
          <p:nvPr/>
        </p:nvSpPr>
        <p:spPr>
          <a:xfrm>
            <a:off x="259404" y="5257800"/>
            <a:ext cx="8427396"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any of a range of medical therapies that are not regarded as orthodox by the medical profession, such as herbalism, homeopathy, and acupuncture.</a:t>
            </a:r>
          </a:p>
        </p:txBody>
      </p:sp>
      <p:sp>
        <p:nvSpPr>
          <p:cNvPr id="5" name="TextBox 4">
            <a:extLst>
              <a:ext uri="{FF2B5EF4-FFF2-40B4-BE49-F238E27FC236}">
                <a16:creationId xmlns:a16="http://schemas.microsoft.com/office/drawing/2014/main" id="{5E521069-D4D6-4049-8AAA-F2ADA5B5BEF7}"/>
              </a:ext>
            </a:extLst>
          </p:cNvPr>
          <p:cNvSpPr txBox="1"/>
          <p:nvPr/>
        </p:nvSpPr>
        <p:spPr>
          <a:xfrm>
            <a:off x="259404" y="6059295"/>
            <a:ext cx="8427396" cy="646331"/>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bất kỳ liệu pháp y tế nào không được ngành y tế coi là chính thống, chẳng hạn như thảo dược, vi lượng đồng căn và châm cứu.</a:t>
            </a:r>
            <a:endParaRPr lang="en-US" dirty="0">
              <a:latin typeface="Times New Roman" panose="02020603050405020304" pitchFamily="18" charset="0"/>
              <a:cs typeface="Times New Roman" panose="02020603050405020304" pitchFamily="18" charset="0"/>
            </a:endParaRPr>
          </a:p>
        </p:txBody>
      </p:sp>
      <p:pic>
        <p:nvPicPr>
          <p:cNvPr id="1026" name="Picture 2" descr="Alternative Medicine icon set | Alternative medicine logo, Alternative  medicine, Medicine logo">
            <a:extLst>
              <a:ext uri="{FF2B5EF4-FFF2-40B4-BE49-F238E27FC236}">
                <a16:creationId xmlns:a16="http://schemas.microsoft.com/office/drawing/2014/main" id="{F6145C6E-1EB8-45D8-B235-BF80680F1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202" y="1046911"/>
            <a:ext cx="5257800" cy="4071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232B1C-8546-4776-8BAD-36B9A7C7FF2E}"/>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8" name="TextBox 7">
            <a:extLst>
              <a:ext uri="{FF2B5EF4-FFF2-40B4-BE49-F238E27FC236}">
                <a16:creationId xmlns:a16="http://schemas.microsoft.com/office/drawing/2014/main" id="{5946507F-031B-474D-AC17-B7F9224EDD03}"/>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Tree>
    <p:extLst>
      <p:ext uri="{BB962C8B-B14F-4D97-AF65-F5344CB8AC3E}">
        <p14:creationId xmlns:p14="http://schemas.microsoft.com/office/powerpoint/2010/main" val="388647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C2EF32-3667-4378-B9AC-E9DCD03F5FA2}"/>
              </a:ext>
            </a:extLst>
          </p:cNvPr>
          <p:cNvPicPr>
            <a:picLocks noChangeAspect="1"/>
          </p:cNvPicPr>
          <p:nvPr/>
        </p:nvPicPr>
        <p:blipFill>
          <a:blip r:embed="rId4"/>
          <a:stretch>
            <a:fillRect/>
          </a:stretch>
        </p:blipFill>
        <p:spPr>
          <a:xfrm>
            <a:off x="87336" y="4267200"/>
            <a:ext cx="8904263" cy="1905000"/>
          </a:xfrm>
          <a:prstGeom prst="rect">
            <a:avLst/>
          </a:prstGeom>
        </p:spPr>
      </p:pic>
      <p:pic>
        <p:nvPicPr>
          <p:cNvPr id="9" name="Picture 8">
            <a:extLst>
              <a:ext uri="{FF2B5EF4-FFF2-40B4-BE49-F238E27FC236}">
                <a16:creationId xmlns:a16="http://schemas.microsoft.com/office/drawing/2014/main" id="{9CD2C631-32D9-474C-86B7-22DF595995FF}"/>
              </a:ext>
            </a:extLst>
          </p:cNvPr>
          <p:cNvPicPr>
            <a:picLocks noChangeAspect="1"/>
          </p:cNvPicPr>
          <p:nvPr/>
        </p:nvPicPr>
        <p:blipFill>
          <a:blip r:embed="rId5"/>
          <a:stretch>
            <a:fillRect/>
          </a:stretch>
        </p:blipFill>
        <p:spPr>
          <a:xfrm>
            <a:off x="201636" y="4267200"/>
            <a:ext cx="8789963" cy="1782335"/>
          </a:xfrm>
          <a:prstGeom prst="rect">
            <a:avLst/>
          </a:prstGeom>
        </p:spPr>
      </p:pic>
      <p:pic>
        <p:nvPicPr>
          <p:cNvPr id="3" name="Picture 2">
            <a:extLst>
              <a:ext uri="{FF2B5EF4-FFF2-40B4-BE49-F238E27FC236}">
                <a16:creationId xmlns:a16="http://schemas.microsoft.com/office/drawing/2014/main" id="{65EFCF1E-28BD-4EAB-8287-0EB6CE5C6315}"/>
              </a:ext>
            </a:extLst>
          </p:cNvPr>
          <p:cNvPicPr>
            <a:picLocks noChangeAspect="1"/>
          </p:cNvPicPr>
          <p:nvPr/>
        </p:nvPicPr>
        <p:blipFill>
          <a:blip r:embed="rId6"/>
          <a:stretch>
            <a:fillRect/>
          </a:stretch>
        </p:blipFill>
        <p:spPr>
          <a:xfrm>
            <a:off x="0" y="712893"/>
            <a:ext cx="9144000" cy="3322362"/>
          </a:xfrm>
          <a:prstGeom prst="rect">
            <a:avLst/>
          </a:prstGeom>
        </p:spPr>
      </p:pic>
      <p:sp>
        <p:nvSpPr>
          <p:cNvPr id="4" name="TextBox 3">
            <a:extLst>
              <a:ext uri="{FF2B5EF4-FFF2-40B4-BE49-F238E27FC236}">
                <a16:creationId xmlns:a16="http://schemas.microsoft.com/office/drawing/2014/main" id="{71A71310-9B20-4247-9133-AF2493919D06}"/>
              </a:ext>
            </a:extLst>
          </p:cNvPr>
          <p:cNvSpPr txBox="1"/>
          <p:nvPr/>
        </p:nvSpPr>
        <p:spPr>
          <a:xfrm>
            <a:off x="3657600" y="27214"/>
            <a:ext cx="3603675" cy="646331"/>
          </a:xfrm>
          <a:prstGeom prst="rect">
            <a:avLst/>
          </a:prstGeom>
          <a:noFill/>
        </p:spPr>
        <p:txBody>
          <a:bodyPr wrap="square" rtlCol="0">
            <a:spAutoFit/>
          </a:bodyPr>
          <a:lstStyle/>
          <a:p>
            <a:pPr algn="ctr"/>
            <a:r>
              <a:rPr lang="en-US" sz="3600" b="1" dirty="0">
                <a:solidFill>
                  <a:srgbClr val="0070C0"/>
                </a:solidFill>
                <a:highlight>
                  <a:srgbClr val="FFFF00"/>
                </a:highlight>
                <a:latin typeface="Times New Roman" panose="02020603050405020304" pitchFamily="18" charset="0"/>
                <a:cs typeface="Times New Roman" panose="02020603050405020304" pitchFamily="18" charset="0"/>
              </a:rPr>
              <a:t>Health </a:t>
            </a:r>
          </a:p>
        </p:txBody>
      </p:sp>
      <p:sp>
        <p:nvSpPr>
          <p:cNvPr id="5" name="TextBox 4">
            <a:extLst>
              <a:ext uri="{FF2B5EF4-FFF2-40B4-BE49-F238E27FC236}">
                <a16:creationId xmlns:a16="http://schemas.microsoft.com/office/drawing/2014/main" id="{C0ACA63A-E1CE-49E3-9073-A75280DF8B0D}"/>
              </a:ext>
            </a:extLst>
          </p:cNvPr>
          <p:cNvSpPr txBox="1"/>
          <p:nvPr/>
        </p:nvSpPr>
        <p:spPr>
          <a:xfrm>
            <a:off x="31652" y="-12133"/>
            <a:ext cx="400694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pic>
        <p:nvPicPr>
          <p:cNvPr id="2" name="Track 27 U9 L3 Ex1">
            <a:hlinkClick r:id="" action="ppaction://media"/>
            <a:extLst>
              <a:ext uri="{FF2B5EF4-FFF2-40B4-BE49-F238E27FC236}">
                <a16:creationId xmlns:a16="http://schemas.microsoft.com/office/drawing/2014/main" id="{F5637B68-81BB-465A-BC3B-469FEDA385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77000" y="125278"/>
            <a:ext cx="609600" cy="609600"/>
          </a:xfrm>
          <a:prstGeom prst="rect">
            <a:avLst/>
          </a:prstGeom>
        </p:spPr>
      </p:pic>
    </p:spTree>
    <p:extLst>
      <p:ext uri="{BB962C8B-B14F-4D97-AF65-F5344CB8AC3E}">
        <p14:creationId xmlns:p14="http://schemas.microsoft.com/office/powerpoint/2010/main" val="22439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70E0B-1450-4CC5-8D3E-D57F055E0337}"/>
              </a:ext>
            </a:extLst>
          </p:cNvPr>
          <p:cNvPicPr>
            <a:picLocks noChangeAspect="1"/>
          </p:cNvPicPr>
          <p:nvPr/>
        </p:nvPicPr>
        <p:blipFill>
          <a:blip r:embed="rId4"/>
          <a:stretch>
            <a:fillRect/>
          </a:stretch>
        </p:blipFill>
        <p:spPr>
          <a:xfrm>
            <a:off x="152400" y="1371600"/>
            <a:ext cx="8863013" cy="3657600"/>
          </a:xfrm>
          <a:prstGeom prst="rect">
            <a:avLst/>
          </a:prstGeom>
        </p:spPr>
      </p:pic>
      <p:pic>
        <p:nvPicPr>
          <p:cNvPr id="7" name="Picture 6">
            <a:extLst>
              <a:ext uri="{FF2B5EF4-FFF2-40B4-BE49-F238E27FC236}">
                <a16:creationId xmlns:a16="http://schemas.microsoft.com/office/drawing/2014/main" id="{77824543-9185-46A4-8465-EDA6027F6722}"/>
              </a:ext>
            </a:extLst>
          </p:cNvPr>
          <p:cNvPicPr>
            <a:picLocks noChangeAspect="1"/>
          </p:cNvPicPr>
          <p:nvPr/>
        </p:nvPicPr>
        <p:blipFill>
          <a:blip r:embed="rId5"/>
          <a:stretch>
            <a:fillRect/>
          </a:stretch>
        </p:blipFill>
        <p:spPr>
          <a:xfrm>
            <a:off x="3651817" y="2647950"/>
            <a:ext cx="615384" cy="2381250"/>
          </a:xfrm>
          <a:prstGeom prst="rect">
            <a:avLst/>
          </a:prstGeom>
        </p:spPr>
      </p:pic>
      <p:sp>
        <p:nvSpPr>
          <p:cNvPr id="4" name="TextBox 3">
            <a:extLst>
              <a:ext uri="{FF2B5EF4-FFF2-40B4-BE49-F238E27FC236}">
                <a16:creationId xmlns:a16="http://schemas.microsoft.com/office/drawing/2014/main" id="{B8791F70-35FF-44B3-8E46-DDB59DD52C4D}"/>
              </a:ext>
            </a:extLst>
          </p:cNvPr>
          <p:cNvSpPr txBox="1"/>
          <p:nvPr/>
        </p:nvSpPr>
        <p:spPr>
          <a:xfrm>
            <a:off x="3657600" y="27214"/>
            <a:ext cx="3603675" cy="646331"/>
          </a:xfrm>
          <a:prstGeom prst="rect">
            <a:avLst/>
          </a:prstGeom>
          <a:noFill/>
        </p:spPr>
        <p:txBody>
          <a:bodyPr wrap="square" rtlCol="0">
            <a:spAutoFit/>
          </a:bodyPr>
          <a:lstStyle/>
          <a:p>
            <a:pPr algn="ctr"/>
            <a:r>
              <a:rPr lang="en-US" sz="3600" b="1" dirty="0">
                <a:solidFill>
                  <a:srgbClr val="0070C0"/>
                </a:solidFill>
                <a:highlight>
                  <a:srgbClr val="FFFF00"/>
                </a:highlight>
                <a:latin typeface="Times New Roman" panose="02020603050405020304" pitchFamily="18" charset="0"/>
                <a:cs typeface="Times New Roman" panose="02020603050405020304" pitchFamily="18" charset="0"/>
              </a:rPr>
              <a:t>Health </a:t>
            </a:r>
          </a:p>
        </p:txBody>
      </p:sp>
      <p:sp>
        <p:nvSpPr>
          <p:cNvPr id="5" name="TextBox 4">
            <a:extLst>
              <a:ext uri="{FF2B5EF4-FFF2-40B4-BE49-F238E27FC236}">
                <a16:creationId xmlns:a16="http://schemas.microsoft.com/office/drawing/2014/main" id="{D201C728-2277-4369-BD96-0F15FD88C970}"/>
              </a:ext>
            </a:extLst>
          </p:cNvPr>
          <p:cNvSpPr txBox="1"/>
          <p:nvPr/>
        </p:nvSpPr>
        <p:spPr>
          <a:xfrm>
            <a:off x="31652" y="-12133"/>
            <a:ext cx="400694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LISTENING</a:t>
            </a:r>
          </a:p>
        </p:txBody>
      </p:sp>
      <p:pic>
        <p:nvPicPr>
          <p:cNvPr id="2" name="Track 28 U9 L3 Ex3">
            <a:hlinkClick r:id="" action="ppaction://media"/>
            <a:extLst>
              <a:ext uri="{FF2B5EF4-FFF2-40B4-BE49-F238E27FC236}">
                <a16:creationId xmlns:a16="http://schemas.microsoft.com/office/drawing/2014/main" id="{D2C2198B-FF3A-4980-8A4F-D750CD0560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51675" y="144732"/>
            <a:ext cx="609600" cy="609600"/>
          </a:xfrm>
          <a:prstGeom prst="rect">
            <a:avLst/>
          </a:prstGeom>
        </p:spPr>
      </p:pic>
    </p:spTree>
    <p:extLst>
      <p:ext uri="{BB962C8B-B14F-4D97-AF65-F5344CB8AC3E}">
        <p14:creationId xmlns:p14="http://schemas.microsoft.com/office/powerpoint/2010/main" val="233967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6585">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F734A-52A1-4ED9-B500-76F553636A97}"/>
              </a:ext>
            </a:extLst>
          </p:cNvPr>
          <p:cNvPicPr>
            <a:picLocks noChangeAspect="1"/>
          </p:cNvPicPr>
          <p:nvPr/>
        </p:nvPicPr>
        <p:blipFill>
          <a:blip r:embed="rId4"/>
          <a:stretch>
            <a:fillRect/>
          </a:stretch>
        </p:blipFill>
        <p:spPr>
          <a:xfrm>
            <a:off x="-26963" y="835638"/>
            <a:ext cx="9125022" cy="5107962"/>
          </a:xfrm>
          <a:prstGeom prst="rect">
            <a:avLst/>
          </a:prstGeom>
        </p:spPr>
      </p:pic>
      <p:pic>
        <p:nvPicPr>
          <p:cNvPr id="7" name="Picture 6">
            <a:extLst>
              <a:ext uri="{FF2B5EF4-FFF2-40B4-BE49-F238E27FC236}">
                <a16:creationId xmlns:a16="http://schemas.microsoft.com/office/drawing/2014/main" id="{D6BBB0E8-8541-469F-927A-13742355E5F6}"/>
              </a:ext>
            </a:extLst>
          </p:cNvPr>
          <p:cNvPicPr>
            <a:picLocks noChangeAspect="1"/>
          </p:cNvPicPr>
          <p:nvPr/>
        </p:nvPicPr>
        <p:blipFill>
          <a:blip r:embed="rId5"/>
          <a:stretch>
            <a:fillRect/>
          </a:stretch>
        </p:blipFill>
        <p:spPr>
          <a:xfrm>
            <a:off x="8001000" y="2057400"/>
            <a:ext cx="990600" cy="3886200"/>
          </a:xfrm>
          <a:prstGeom prst="rect">
            <a:avLst/>
          </a:prstGeom>
        </p:spPr>
      </p:pic>
      <p:sp>
        <p:nvSpPr>
          <p:cNvPr id="3" name="TextBox 2">
            <a:extLst>
              <a:ext uri="{FF2B5EF4-FFF2-40B4-BE49-F238E27FC236}">
                <a16:creationId xmlns:a16="http://schemas.microsoft.com/office/drawing/2014/main" id="{CCF03E39-431A-4C59-97C7-EEDB69BFDAB6}"/>
              </a:ext>
            </a:extLst>
          </p:cNvPr>
          <p:cNvSpPr txBox="1"/>
          <p:nvPr/>
        </p:nvSpPr>
        <p:spPr>
          <a:xfrm>
            <a:off x="31653" y="-12133"/>
            <a:ext cx="26353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a:t>
            </a:r>
          </a:p>
        </p:txBody>
      </p:sp>
      <p:pic>
        <p:nvPicPr>
          <p:cNvPr id="2" name="Track 29 U9 L3 Ex4">
            <a:hlinkClick r:id="" action="ppaction://media"/>
            <a:extLst>
              <a:ext uri="{FF2B5EF4-FFF2-40B4-BE49-F238E27FC236}">
                <a16:creationId xmlns:a16="http://schemas.microsoft.com/office/drawing/2014/main" id="{16E9D932-7A46-4A08-BF53-4182C76476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48400" y="990600"/>
            <a:ext cx="609600" cy="609600"/>
          </a:xfrm>
          <a:prstGeom prst="rect">
            <a:avLst/>
          </a:prstGeom>
        </p:spPr>
      </p:pic>
    </p:spTree>
    <p:extLst>
      <p:ext uri="{BB962C8B-B14F-4D97-AF65-F5344CB8AC3E}">
        <p14:creationId xmlns:p14="http://schemas.microsoft.com/office/powerpoint/2010/main" val="270363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24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732">
                <p:cTn id="22"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C23AA-FCDE-4B87-9964-EED4D0F947BF}"/>
              </a:ext>
            </a:extLst>
          </p:cNvPr>
          <p:cNvPicPr>
            <a:picLocks noChangeAspect="1"/>
          </p:cNvPicPr>
          <p:nvPr/>
        </p:nvPicPr>
        <p:blipFill>
          <a:blip r:embed="rId4"/>
          <a:stretch>
            <a:fillRect/>
          </a:stretch>
        </p:blipFill>
        <p:spPr>
          <a:xfrm>
            <a:off x="381000" y="533400"/>
            <a:ext cx="8763000" cy="5867400"/>
          </a:xfrm>
          <a:prstGeom prst="rect">
            <a:avLst/>
          </a:prstGeom>
        </p:spPr>
      </p:pic>
      <p:pic>
        <p:nvPicPr>
          <p:cNvPr id="5" name="Picture 4">
            <a:extLst>
              <a:ext uri="{FF2B5EF4-FFF2-40B4-BE49-F238E27FC236}">
                <a16:creationId xmlns:a16="http://schemas.microsoft.com/office/drawing/2014/main" id="{34EFA3E2-9544-45BE-96E9-287D010A4A8C}"/>
              </a:ext>
            </a:extLst>
          </p:cNvPr>
          <p:cNvPicPr>
            <a:picLocks noChangeAspect="1"/>
          </p:cNvPicPr>
          <p:nvPr/>
        </p:nvPicPr>
        <p:blipFill>
          <a:blip r:embed="rId5"/>
          <a:stretch>
            <a:fillRect/>
          </a:stretch>
        </p:blipFill>
        <p:spPr>
          <a:xfrm>
            <a:off x="1431964" y="2128157"/>
            <a:ext cx="7559636" cy="4191000"/>
          </a:xfrm>
          <a:prstGeom prst="rect">
            <a:avLst/>
          </a:prstGeom>
        </p:spPr>
      </p:pic>
      <p:pic>
        <p:nvPicPr>
          <p:cNvPr id="2" name="Track 30 U9 L3 Ex5">
            <a:hlinkClick r:id="" action="ppaction://media"/>
            <a:extLst>
              <a:ext uri="{FF2B5EF4-FFF2-40B4-BE49-F238E27FC236}">
                <a16:creationId xmlns:a16="http://schemas.microsoft.com/office/drawing/2014/main" id="{D5A9CD32-BC3B-4DEF-A67C-A434F3115D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62500" y="721179"/>
            <a:ext cx="609600" cy="609600"/>
          </a:xfrm>
          <a:prstGeom prst="rect">
            <a:avLst/>
          </a:prstGeom>
        </p:spPr>
      </p:pic>
    </p:spTree>
    <p:extLst>
      <p:ext uri="{BB962C8B-B14F-4D97-AF65-F5344CB8AC3E}">
        <p14:creationId xmlns:p14="http://schemas.microsoft.com/office/powerpoint/2010/main" val="28980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43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6DC118-DB68-4210-9D33-8306D1940783}"/>
              </a:ext>
            </a:extLst>
          </p:cNvPr>
          <p:cNvPicPr>
            <a:picLocks noChangeAspect="1"/>
          </p:cNvPicPr>
          <p:nvPr/>
        </p:nvPicPr>
        <p:blipFill>
          <a:blip r:embed="rId4"/>
          <a:stretch>
            <a:fillRect/>
          </a:stretch>
        </p:blipFill>
        <p:spPr>
          <a:xfrm>
            <a:off x="838200" y="1828800"/>
            <a:ext cx="7848600" cy="4800600"/>
          </a:xfrm>
          <a:prstGeom prst="rect">
            <a:avLst/>
          </a:prstGeom>
        </p:spPr>
      </p:pic>
      <p:pic>
        <p:nvPicPr>
          <p:cNvPr id="3" name="Picture 2">
            <a:extLst>
              <a:ext uri="{FF2B5EF4-FFF2-40B4-BE49-F238E27FC236}">
                <a16:creationId xmlns:a16="http://schemas.microsoft.com/office/drawing/2014/main" id="{10EE284B-6934-4563-945F-2D3F99A22335}"/>
              </a:ext>
            </a:extLst>
          </p:cNvPr>
          <p:cNvPicPr>
            <a:picLocks noChangeAspect="1"/>
          </p:cNvPicPr>
          <p:nvPr/>
        </p:nvPicPr>
        <p:blipFill>
          <a:blip r:embed="rId5"/>
          <a:stretch>
            <a:fillRect/>
          </a:stretch>
        </p:blipFill>
        <p:spPr>
          <a:xfrm>
            <a:off x="266700" y="1066800"/>
            <a:ext cx="8610600" cy="5562600"/>
          </a:xfrm>
          <a:prstGeom prst="rect">
            <a:avLst/>
          </a:prstGeom>
        </p:spPr>
      </p:pic>
      <p:sp>
        <p:nvSpPr>
          <p:cNvPr id="4" name="TextBox 3">
            <a:extLst>
              <a:ext uri="{FF2B5EF4-FFF2-40B4-BE49-F238E27FC236}">
                <a16:creationId xmlns:a16="http://schemas.microsoft.com/office/drawing/2014/main" id="{56CC8088-6A02-421C-9217-2D3269AA96EB}"/>
              </a:ext>
            </a:extLst>
          </p:cNvPr>
          <p:cNvSpPr txBox="1"/>
          <p:nvPr/>
        </p:nvSpPr>
        <p:spPr>
          <a:xfrm>
            <a:off x="266700" y="119390"/>
            <a:ext cx="28639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 2</a:t>
            </a:r>
          </a:p>
        </p:txBody>
      </p:sp>
      <p:pic>
        <p:nvPicPr>
          <p:cNvPr id="6" name="Track 30 U9 L3 Ex5">
            <a:hlinkClick r:id="" action="ppaction://media"/>
            <a:extLst>
              <a:ext uri="{FF2B5EF4-FFF2-40B4-BE49-F238E27FC236}">
                <a16:creationId xmlns:a16="http://schemas.microsoft.com/office/drawing/2014/main" id="{2674E0F6-DDA9-43F5-8D58-8B861A5CA2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62400" y="76200"/>
            <a:ext cx="609600" cy="609600"/>
          </a:xfrm>
          <a:prstGeom prst="rect">
            <a:avLst/>
          </a:prstGeom>
        </p:spPr>
      </p:pic>
    </p:spTree>
    <p:extLst>
      <p:ext uri="{BB962C8B-B14F-4D97-AF65-F5344CB8AC3E}">
        <p14:creationId xmlns:p14="http://schemas.microsoft.com/office/powerpoint/2010/main" val="88677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37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Femur's Journey Into Putty: The Hidden World of Bone Transplants |  Discover Magazine">
            <a:extLst>
              <a:ext uri="{FF2B5EF4-FFF2-40B4-BE49-F238E27FC236}">
                <a16:creationId xmlns:a16="http://schemas.microsoft.com/office/drawing/2014/main" id="{271ABA55-EB0E-4634-9C1C-6236B4AE0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227" y="1031359"/>
            <a:ext cx="434674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205024" y="4235812"/>
            <a:ext cx="4006947"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Bones </a:t>
            </a:r>
            <a:r>
              <a:rPr lang="en-US" sz="3200" b="0" i="0" dirty="0">
                <a:solidFill>
                  <a:srgbClr val="333333"/>
                </a:solidFill>
                <a:effectLst/>
                <a:latin typeface="Lucida Sans Unicode" panose="020B0602030504020204" pitchFamily="34" charset="0"/>
              </a:rPr>
              <a:t>/</a:t>
            </a:r>
            <a:r>
              <a:rPr lang="en-US" sz="3200" b="0" i="0" dirty="0" err="1">
                <a:solidFill>
                  <a:srgbClr val="333333"/>
                </a:solidFill>
                <a:effectLst/>
                <a:latin typeface="Lucida Sans Unicode" panose="020B0602030504020204" pitchFamily="34" charset="0"/>
              </a:rPr>
              <a:t>boʊn</a:t>
            </a:r>
            <a:r>
              <a:rPr lang="en-US" sz="3200" b="0" i="0" dirty="0">
                <a:solidFill>
                  <a:srgbClr val="333333"/>
                </a:solidFill>
                <a:effectLst/>
                <a:latin typeface="Lucida Sans Unicode" panose="020B0602030504020204" pitchFamily="34" charset="0"/>
              </a:rPr>
              <a:t>/</a:t>
            </a:r>
            <a:endParaRPr lang="en-US" sz="3200" dirty="0">
              <a:solidFill>
                <a:srgbClr val="0070C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072183-FA1B-4CB3-AFF6-576B4BBFAFB8}"/>
              </a:ext>
            </a:extLst>
          </p:cNvPr>
          <p:cNvSpPr txBox="1"/>
          <p:nvPr/>
        </p:nvSpPr>
        <p:spPr>
          <a:xfrm>
            <a:off x="424420" y="5715000"/>
            <a:ext cx="8620692" cy="523220"/>
          </a:xfrm>
          <a:prstGeom prst="rect">
            <a:avLst/>
          </a:prstGeom>
          <a:noFill/>
        </p:spPr>
        <p:txBody>
          <a:bodyPr wrap="square">
            <a:spAutoFit/>
          </a:bodyPr>
          <a:lstStyle/>
          <a:p>
            <a:r>
              <a:rPr lang="en-US" sz="2800" b="0" i="1" dirty="0">
                <a:solidFill>
                  <a:srgbClr val="333333"/>
                </a:solidFill>
                <a:effectLst/>
                <a:latin typeface="Merriweather" panose="00000500000000000000" pitchFamily="2" charset="0"/>
              </a:rPr>
              <a:t>Ex: This fish has a lot of bones in it.</a:t>
            </a:r>
            <a:endParaRPr lang="en-US" sz="2800" dirty="0"/>
          </a:p>
        </p:txBody>
      </p:sp>
    </p:spTree>
    <p:extLst>
      <p:ext uri="{BB962C8B-B14F-4D97-AF65-F5344CB8AC3E}">
        <p14:creationId xmlns:p14="http://schemas.microsoft.com/office/powerpoint/2010/main" val="238620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DBC2A-D03E-4CD8-86F8-274D367592B4}"/>
              </a:ext>
            </a:extLst>
          </p:cNvPr>
          <p:cNvPicPr>
            <a:picLocks noChangeAspect="1"/>
          </p:cNvPicPr>
          <p:nvPr/>
        </p:nvPicPr>
        <p:blipFill>
          <a:blip r:embed="rId2"/>
          <a:stretch>
            <a:fillRect/>
          </a:stretch>
        </p:blipFill>
        <p:spPr>
          <a:xfrm>
            <a:off x="114300" y="838200"/>
            <a:ext cx="8915400" cy="5638800"/>
          </a:xfrm>
          <a:prstGeom prst="rect">
            <a:avLst/>
          </a:prstGeom>
        </p:spPr>
      </p:pic>
      <p:sp>
        <p:nvSpPr>
          <p:cNvPr id="4" name="TextBox 3">
            <a:extLst>
              <a:ext uri="{FF2B5EF4-FFF2-40B4-BE49-F238E27FC236}">
                <a16:creationId xmlns:a16="http://schemas.microsoft.com/office/drawing/2014/main" id="{5123DFF2-CD2B-4A26-A5E3-22AD49782C1F}"/>
              </a:ext>
            </a:extLst>
          </p:cNvPr>
          <p:cNvSpPr txBox="1"/>
          <p:nvPr/>
        </p:nvSpPr>
        <p:spPr>
          <a:xfrm>
            <a:off x="16329" y="104704"/>
            <a:ext cx="28639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a:t>
            </a:r>
          </a:p>
        </p:txBody>
      </p:sp>
    </p:spTree>
    <p:extLst>
      <p:ext uri="{BB962C8B-B14F-4D97-AF65-F5344CB8AC3E}">
        <p14:creationId xmlns:p14="http://schemas.microsoft.com/office/powerpoint/2010/main" val="12404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297E0-5DEA-49B1-A352-21917BFE7540}"/>
              </a:ext>
            </a:extLst>
          </p:cNvPr>
          <p:cNvPicPr>
            <a:picLocks noChangeAspect="1"/>
          </p:cNvPicPr>
          <p:nvPr/>
        </p:nvPicPr>
        <p:blipFill>
          <a:blip r:embed="rId2"/>
          <a:stretch>
            <a:fillRect/>
          </a:stretch>
        </p:blipFill>
        <p:spPr>
          <a:xfrm>
            <a:off x="152400" y="914400"/>
            <a:ext cx="8658225" cy="5829300"/>
          </a:xfrm>
          <a:prstGeom prst="rect">
            <a:avLst/>
          </a:prstGeom>
        </p:spPr>
      </p:pic>
      <p:sp>
        <p:nvSpPr>
          <p:cNvPr id="4" name="TextBox 3">
            <a:extLst>
              <a:ext uri="{FF2B5EF4-FFF2-40B4-BE49-F238E27FC236}">
                <a16:creationId xmlns:a16="http://schemas.microsoft.com/office/drawing/2014/main" id="{82DE6D19-CE07-4C83-BED4-E43678BBE0FB}"/>
              </a:ext>
            </a:extLst>
          </p:cNvPr>
          <p:cNvSpPr txBox="1"/>
          <p:nvPr/>
        </p:nvSpPr>
        <p:spPr>
          <a:xfrm>
            <a:off x="16329" y="0"/>
            <a:ext cx="226967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GRAMMAR</a:t>
            </a:r>
          </a:p>
        </p:txBody>
      </p:sp>
      <p:sp>
        <p:nvSpPr>
          <p:cNvPr id="5" name="TextBox 4">
            <a:extLst>
              <a:ext uri="{FF2B5EF4-FFF2-40B4-BE49-F238E27FC236}">
                <a16:creationId xmlns:a16="http://schemas.microsoft.com/office/drawing/2014/main" id="{C5A99BBC-A8FB-44D9-8622-FCE422DB3178}"/>
              </a:ext>
            </a:extLst>
          </p:cNvPr>
          <p:cNvSpPr txBox="1"/>
          <p:nvPr/>
        </p:nvSpPr>
        <p:spPr>
          <a:xfrm>
            <a:off x="3733800" y="254566"/>
            <a:ext cx="4419600" cy="461665"/>
          </a:xfrm>
          <a:prstGeom prst="rect">
            <a:avLst/>
          </a:prstGeom>
          <a:noFill/>
        </p:spPr>
        <p:txBody>
          <a:bodyPr wrap="square" rtlCol="0">
            <a:spAutoFit/>
          </a:bodyPr>
          <a:lstStyle/>
          <a:p>
            <a:r>
              <a:rPr lang="en-US" sz="2400" b="1" dirty="0">
                <a:solidFill>
                  <a:srgbClr val="FF0000"/>
                </a:solidFill>
                <a:highlight>
                  <a:srgbClr val="FFFF00"/>
                </a:highlight>
                <a:latin typeface="Times New Roman" panose="02020603050405020304" pitchFamily="18" charset="0"/>
                <a:cs typeface="Times New Roman" panose="02020603050405020304" pitchFamily="18" charset="0"/>
              </a:rPr>
              <a:t>Subject and Object questions</a:t>
            </a:r>
          </a:p>
        </p:txBody>
      </p:sp>
    </p:spTree>
    <p:extLst>
      <p:ext uri="{BB962C8B-B14F-4D97-AF65-F5344CB8AC3E}">
        <p14:creationId xmlns:p14="http://schemas.microsoft.com/office/powerpoint/2010/main" val="173593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2547B-152E-454E-BBD5-4B37CAB72636}"/>
              </a:ext>
            </a:extLst>
          </p:cNvPr>
          <p:cNvPicPr>
            <a:picLocks noChangeAspect="1"/>
          </p:cNvPicPr>
          <p:nvPr/>
        </p:nvPicPr>
        <p:blipFill>
          <a:blip r:embed="rId2"/>
          <a:stretch>
            <a:fillRect/>
          </a:stretch>
        </p:blipFill>
        <p:spPr>
          <a:xfrm>
            <a:off x="152400" y="1524000"/>
            <a:ext cx="8899742" cy="3505200"/>
          </a:xfrm>
          <a:prstGeom prst="rect">
            <a:avLst/>
          </a:prstGeom>
        </p:spPr>
      </p:pic>
      <p:sp>
        <p:nvSpPr>
          <p:cNvPr id="4" name="TextBox 3">
            <a:extLst>
              <a:ext uri="{FF2B5EF4-FFF2-40B4-BE49-F238E27FC236}">
                <a16:creationId xmlns:a16="http://schemas.microsoft.com/office/drawing/2014/main" id="{FB158AF9-3803-4571-AC10-F95FEB7ED84B}"/>
              </a:ext>
            </a:extLst>
          </p:cNvPr>
          <p:cNvSpPr txBox="1"/>
          <p:nvPr/>
        </p:nvSpPr>
        <p:spPr>
          <a:xfrm>
            <a:off x="16329" y="0"/>
            <a:ext cx="226967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GRAMMAR</a:t>
            </a:r>
          </a:p>
        </p:txBody>
      </p:sp>
      <p:sp>
        <p:nvSpPr>
          <p:cNvPr id="5" name="TextBox 4">
            <a:extLst>
              <a:ext uri="{FF2B5EF4-FFF2-40B4-BE49-F238E27FC236}">
                <a16:creationId xmlns:a16="http://schemas.microsoft.com/office/drawing/2014/main" id="{25E21A9A-5B81-403C-904E-8464CE871DE2}"/>
              </a:ext>
            </a:extLst>
          </p:cNvPr>
          <p:cNvSpPr txBox="1"/>
          <p:nvPr/>
        </p:nvSpPr>
        <p:spPr>
          <a:xfrm>
            <a:off x="3733800" y="254566"/>
            <a:ext cx="4419600" cy="461665"/>
          </a:xfrm>
          <a:prstGeom prst="rect">
            <a:avLst/>
          </a:prstGeom>
          <a:noFill/>
        </p:spPr>
        <p:txBody>
          <a:bodyPr wrap="square" rtlCol="0">
            <a:spAutoFit/>
          </a:bodyPr>
          <a:lstStyle/>
          <a:p>
            <a:r>
              <a:rPr lang="en-US" sz="2400" b="1" dirty="0">
                <a:solidFill>
                  <a:srgbClr val="FF0000"/>
                </a:solidFill>
                <a:highlight>
                  <a:srgbClr val="FFFF00"/>
                </a:highlight>
                <a:latin typeface="Times New Roman" panose="02020603050405020304" pitchFamily="18" charset="0"/>
                <a:cs typeface="Times New Roman" panose="02020603050405020304" pitchFamily="18" charset="0"/>
              </a:rPr>
              <a:t>Subject and Object questions</a:t>
            </a:r>
          </a:p>
        </p:txBody>
      </p:sp>
    </p:spTree>
    <p:extLst>
      <p:ext uri="{BB962C8B-B14F-4D97-AF65-F5344CB8AC3E}">
        <p14:creationId xmlns:p14="http://schemas.microsoft.com/office/powerpoint/2010/main" val="23645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9FE7F-4192-4E40-8DA3-427ADAA86251}"/>
              </a:ext>
            </a:extLst>
          </p:cNvPr>
          <p:cNvPicPr>
            <a:picLocks noChangeAspect="1"/>
          </p:cNvPicPr>
          <p:nvPr/>
        </p:nvPicPr>
        <p:blipFill>
          <a:blip r:embed="rId2"/>
          <a:stretch>
            <a:fillRect/>
          </a:stretch>
        </p:blipFill>
        <p:spPr>
          <a:xfrm>
            <a:off x="180975" y="1371600"/>
            <a:ext cx="8782050" cy="5162550"/>
          </a:xfrm>
          <a:prstGeom prst="rect">
            <a:avLst/>
          </a:prstGeom>
        </p:spPr>
      </p:pic>
      <p:sp>
        <p:nvSpPr>
          <p:cNvPr id="4" name="TextBox 3">
            <a:extLst>
              <a:ext uri="{FF2B5EF4-FFF2-40B4-BE49-F238E27FC236}">
                <a16:creationId xmlns:a16="http://schemas.microsoft.com/office/drawing/2014/main" id="{2438CAD2-4D28-442F-9227-94E026CBA0CA}"/>
              </a:ext>
            </a:extLst>
          </p:cNvPr>
          <p:cNvSpPr txBox="1"/>
          <p:nvPr/>
        </p:nvSpPr>
        <p:spPr>
          <a:xfrm>
            <a:off x="16329" y="0"/>
            <a:ext cx="226967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GRAMMAR</a:t>
            </a:r>
          </a:p>
        </p:txBody>
      </p:sp>
      <p:sp>
        <p:nvSpPr>
          <p:cNvPr id="5" name="TextBox 4">
            <a:extLst>
              <a:ext uri="{FF2B5EF4-FFF2-40B4-BE49-F238E27FC236}">
                <a16:creationId xmlns:a16="http://schemas.microsoft.com/office/drawing/2014/main" id="{9839279B-6763-4467-872B-462E7239AB5A}"/>
              </a:ext>
            </a:extLst>
          </p:cNvPr>
          <p:cNvSpPr txBox="1"/>
          <p:nvPr/>
        </p:nvSpPr>
        <p:spPr>
          <a:xfrm>
            <a:off x="2971800" y="393413"/>
            <a:ext cx="5105400" cy="523220"/>
          </a:xfrm>
          <a:prstGeom prst="rect">
            <a:avLst/>
          </a:prstGeom>
          <a:noFill/>
        </p:spPr>
        <p:txBody>
          <a:bodyPr wrap="square" rtlCol="0">
            <a:spAutoFit/>
          </a:bodyPr>
          <a:lstStyle/>
          <a:p>
            <a:r>
              <a:rPr lang="en-US" sz="2800" b="1" dirty="0">
                <a:solidFill>
                  <a:srgbClr val="FF0000"/>
                </a:solidFill>
                <a:highlight>
                  <a:srgbClr val="FFFF00"/>
                </a:highlight>
                <a:latin typeface="Times New Roman" panose="02020603050405020304" pitchFamily="18" charset="0"/>
                <a:cs typeface="Times New Roman" panose="02020603050405020304" pitchFamily="18" charset="0"/>
              </a:rPr>
              <a:t>Subject and Object questions</a:t>
            </a:r>
          </a:p>
        </p:txBody>
      </p:sp>
    </p:spTree>
    <p:extLst>
      <p:ext uri="{BB962C8B-B14F-4D97-AF65-F5344CB8AC3E}">
        <p14:creationId xmlns:p14="http://schemas.microsoft.com/office/powerpoint/2010/main" val="142387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A89F7E-7700-42AC-9772-9F06C8BF2D86}"/>
              </a:ext>
            </a:extLst>
          </p:cNvPr>
          <p:cNvPicPr>
            <a:picLocks noChangeAspect="1"/>
          </p:cNvPicPr>
          <p:nvPr/>
        </p:nvPicPr>
        <p:blipFill>
          <a:blip r:embed="rId2"/>
          <a:stretch>
            <a:fillRect/>
          </a:stretch>
        </p:blipFill>
        <p:spPr>
          <a:xfrm>
            <a:off x="46309" y="1447800"/>
            <a:ext cx="8945291" cy="5181599"/>
          </a:xfrm>
          <a:prstGeom prst="rect">
            <a:avLst/>
          </a:prstGeom>
        </p:spPr>
      </p:pic>
      <p:sp>
        <p:nvSpPr>
          <p:cNvPr id="4" name="TextBox 3">
            <a:extLst>
              <a:ext uri="{FF2B5EF4-FFF2-40B4-BE49-F238E27FC236}">
                <a16:creationId xmlns:a16="http://schemas.microsoft.com/office/drawing/2014/main" id="{2438CAD2-4D28-442F-9227-94E026CBA0CA}"/>
              </a:ext>
            </a:extLst>
          </p:cNvPr>
          <p:cNvSpPr txBox="1"/>
          <p:nvPr/>
        </p:nvSpPr>
        <p:spPr>
          <a:xfrm>
            <a:off x="16329" y="0"/>
            <a:ext cx="226967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GRAMMAR</a:t>
            </a:r>
          </a:p>
        </p:txBody>
      </p:sp>
      <p:sp>
        <p:nvSpPr>
          <p:cNvPr id="5" name="TextBox 4">
            <a:extLst>
              <a:ext uri="{FF2B5EF4-FFF2-40B4-BE49-F238E27FC236}">
                <a16:creationId xmlns:a16="http://schemas.microsoft.com/office/drawing/2014/main" id="{9839279B-6763-4467-872B-462E7239AB5A}"/>
              </a:ext>
            </a:extLst>
          </p:cNvPr>
          <p:cNvSpPr txBox="1"/>
          <p:nvPr/>
        </p:nvSpPr>
        <p:spPr>
          <a:xfrm>
            <a:off x="2971800" y="393413"/>
            <a:ext cx="5105400" cy="523220"/>
          </a:xfrm>
          <a:prstGeom prst="rect">
            <a:avLst/>
          </a:prstGeom>
          <a:noFill/>
        </p:spPr>
        <p:txBody>
          <a:bodyPr wrap="square" rtlCol="0">
            <a:spAutoFit/>
          </a:bodyPr>
          <a:lstStyle/>
          <a:p>
            <a:r>
              <a:rPr lang="en-US" sz="2800" b="1" dirty="0">
                <a:solidFill>
                  <a:srgbClr val="FF0000"/>
                </a:solidFill>
                <a:highlight>
                  <a:srgbClr val="FFFF00"/>
                </a:highlight>
                <a:latin typeface="Times New Roman" panose="02020603050405020304" pitchFamily="18" charset="0"/>
                <a:cs typeface="Times New Roman" panose="02020603050405020304" pitchFamily="18" charset="0"/>
              </a:rPr>
              <a:t>Subject and Object questions</a:t>
            </a:r>
          </a:p>
        </p:txBody>
      </p:sp>
    </p:spTree>
    <p:extLst>
      <p:ext uri="{BB962C8B-B14F-4D97-AF65-F5344CB8AC3E}">
        <p14:creationId xmlns:p14="http://schemas.microsoft.com/office/powerpoint/2010/main" val="355122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AE847-7717-414F-A14E-73502D0DE188}"/>
              </a:ext>
            </a:extLst>
          </p:cNvPr>
          <p:cNvSpPr txBox="1"/>
          <p:nvPr/>
        </p:nvSpPr>
        <p:spPr>
          <a:xfrm>
            <a:off x="16329" y="0"/>
            <a:ext cx="226967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SPEAKING</a:t>
            </a:r>
          </a:p>
        </p:txBody>
      </p:sp>
      <p:sp>
        <p:nvSpPr>
          <p:cNvPr id="5" name="TextBox 4">
            <a:extLst>
              <a:ext uri="{FF2B5EF4-FFF2-40B4-BE49-F238E27FC236}">
                <a16:creationId xmlns:a16="http://schemas.microsoft.com/office/drawing/2014/main" id="{8BC4DB60-422A-49AD-B87B-940409427EF8}"/>
              </a:ext>
            </a:extLst>
          </p:cNvPr>
          <p:cNvSpPr txBox="1"/>
          <p:nvPr/>
        </p:nvSpPr>
        <p:spPr>
          <a:xfrm>
            <a:off x="280947" y="926080"/>
            <a:ext cx="7924800" cy="830997"/>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Work in pairs. Talk about your medical problem and ask for advice</a:t>
            </a:r>
          </a:p>
        </p:txBody>
      </p:sp>
      <p:sp>
        <p:nvSpPr>
          <p:cNvPr id="6" name="TextBox 5">
            <a:extLst>
              <a:ext uri="{FF2B5EF4-FFF2-40B4-BE49-F238E27FC236}">
                <a16:creationId xmlns:a16="http://schemas.microsoft.com/office/drawing/2014/main" id="{5B720AEB-0465-439D-852D-33C169CEF5AC}"/>
              </a:ext>
            </a:extLst>
          </p:cNvPr>
          <p:cNvSpPr txBox="1"/>
          <p:nvPr/>
        </p:nvSpPr>
        <p:spPr>
          <a:xfrm>
            <a:off x="239887" y="2514600"/>
            <a:ext cx="792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I have a sore throat. What should I do?</a:t>
            </a:r>
          </a:p>
        </p:txBody>
      </p:sp>
      <p:sp>
        <p:nvSpPr>
          <p:cNvPr id="7" name="TextBox 6">
            <a:extLst>
              <a:ext uri="{FF2B5EF4-FFF2-40B4-BE49-F238E27FC236}">
                <a16:creationId xmlns:a16="http://schemas.microsoft.com/office/drawing/2014/main" id="{D57A018A-8239-4CB0-A6C4-A758F294D720}"/>
              </a:ext>
            </a:extLst>
          </p:cNvPr>
          <p:cNvSpPr txBox="1"/>
          <p:nvPr/>
        </p:nvSpPr>
        <p:spPr>
          <a:xfrm>
            <a:off x="254877" y="2997792"/>
            <a:ext cx="8877880" cy="830997"/>
          </a:xfrm>
          <a:prstGeom prst="rect">
            <a:avLst/>
          </a:prstGeom>
          <a:noFill/>
        </p:spPr>
        <p:txBody>
          <a:bodyPr wrap="square" rtlCol="0">
            <a:spAutoFit/>
          </a:bodyPr>
          <a:lstStyle/>
          <a:p>
            <a:r>
              <a:rPr lang="en-US" sz="2400" dirty="0">
                <a:solidFill>
                  <a:srgbClr val="0070C0"/>
                </a:solidFill>
                <a:latin typeface="Times New Roman" panose="02020603050405020304" pitchFamily="18" charset="0"/>
                <a:cs typeface="Times New Roman" panose="02020603050405020304" pitchFamily="18" charset="0"/>
              </a:rPr>
              <a:t>B: You should talk less and drink hot water. You should drink ginger water with honey.</a:t>
            </a:r>
          </a:p>
        </p:txBody>
      </p:sp>
      <p:pic>
        <p:nvPicPr>
          <p:cNvPr id="1026" name="Picture 2" descr="When That Sore Throat Should Be Looked At: More MD: Family Medicine">
            <a:extLst>
              <a:ext uri="{FF2B5EF4-FFF2-40B4-BE49-F238E27FC236}">
                <a16:creationId xmlns:a16="http://schemas.microsoft.com/office/drawing/2014/main" id="{95D9ABB8-53C0-4119-BDE6-ABEB8ADB66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887" y="4114800"/>
            <a:ext cx="3664769" cy="2444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Drinking Ginger Water Every Day Is Extremely Beneficial - NDTV Food">
            <a:extLst>
              <a:ext uri="{FF2B5EF4-FFF2-40B4-BE49-F238E27FC236}">
                <a16:creationId xmlns:a16="http://schemas.microsoft.com/office/drawing/2014/main" id="{6020C237-256C-4148-B815-E4D5C0A8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14800"/>
            <a:ext cx="4330172" cy="244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0CC74-5203-4708-A5F3-8C8086859CC4}"/>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LISTENING 2</a:t>
            </a:r>
          </a:p>
        </p:txBody>
      </p:sp>
      <p:pic>
        <p:nvPicPr>
          <p:cNvPr id="4" name="Picture 3">
            <a:extLst>
              <a:ext uri="{FF2B5EF4-FFF2-40B4-BE49-F238E27FC236}">
                <a16:creationId xmlns:a16="http://schemas.microsoft.com/office/drawing/2014/main" id="{AAADF262-7294-46B3-9790-2786596316E8}"/>
              </a:ext>
            </a:extLst>
          </p:cNvPr>
          <p:cNvPicPr>
            <a:picLocks noChangeAspect="1"/>
          </p:cNvPicPr>
          <p:nvPr/>
        </p:nvPicPr>
        <p:blipFill>
          <a:blip r:embed="rId2"/>
          <a:stretch>
            <a:fillRect/>
          </a:stretch>
        </p:blipFill>
        <p:spPr>
          <a:xfrm>
            <a:off x="1066800" y="762000"/>
            <a:ext cx="7239000" cy="5943600"/>
          </a:xfrm>
          <a:prstGeom prst="rect">
            <a:avLst/>
          </a:prstGeom>
        </p:spPr>
      </p:pic>
    </p:spTree>
    <p:extLst>
      <p:ext uri="{BB962C8B-B14F-4D97-AF65-F5344CB8AC3E}">
        <p14:creationId xmlns:p14="http://schemas.microsoft.com/office/powerpoint/2010/main" val="27839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0CBE6-7EB0-4F6B-BFBB-503363808C5B}"/>
              </a:ext>
            </a:extLst>
          </p:cNvPr>
          <p:cNvSpPr txBox="1"/>
          <p:nvPr/>
        </p:nvSpPr>
        <p:spPr>
          <a:xfrm>
            <a:off x="511126" y="0"/>
            <a:ext cx="8121748"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GRAMMAR PRACTICE</a:t>
            </a:r>
          </a:p>
        </p:txBody>
      </p:sp>
      <p:sp>
        <p:nvSpPr>
          <p:cNvPr id="3" name="TextBox 2">
            <a:extLst>
              <a:ext uri="{FF2B5EF4-FFF2-40B4-BE49-F238E27FC236}">
                <a16:creationId xmlns:a16="http://schemas.microsoft.com/office/drawing/2014/main" id="{DBD8D28C-FA3E-4042-8AF7-E9D4F173E4E9}"/>
              </a:ext>
            </a:extLst>
          </p:cNvPr>
          <p:cNvSpPr txBox="1"/>
          <p:nvPr/>
        </p:nvSpPr>
        <p:spPr>
          <a:xfrm>
            <a:off x="181708" y="563673"/>
            <a:ext cx="8451166"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Look at the underlined words and write the questions using Who, What, or Which</a:t>
            </a:r>
          </a:p>
        </p:txBody>
      </p:sp>
      <p:sp>
        <p:nvSpPr>
          <p:cNvPr id="4" name="TextBox 3">
            <a:extLst>
              <a:ext uri="{FF2B5EF4-FFF2-40B4-BE49-F238E27FC236}">
                <a16:creationId xmlns:a16="http://schemas.microsoft.com/office/drawing/2014/main" id="{944AEC4B-D85A-4FD2-8332-B15EFA5F613D}"/>
              </a:ext>
            </a:extLst>
          </p:cNvPr>
          <p:cNvSpPr txBox="1"/>
          <p:nvPr/>
        </p:nvSpPr>
        <p:spPr>
          <a:xfrm>
            <a:off x="192259" y="1752600"/>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 __________________________________?</a:t>
            </a:r>
          </a:p>
        </p:txBody>
      </p:sp>
      <p:sp>
        <p:nvSpPr>
          <p:cNvPr id="5" name="TextBox 4">
            <a:extLst>
              <a:ext uri="{FF2B5EF4-FFF2-40B4-BE49-F238E27FC236}">
                <a16:creationId xmlns:a16="http://schemas.microsoft.com/office/drawing/2014/main" id="{4BF3B198-E94F-449F-9A4E-47B2FD69AB06}"/>
              </a:ext>
            </a:extLst>
          </p:cNvPr>
          <p:cNvSpPr txBox="1"/>
          <p:nvPr/>
        </p:nvSpPr>
        <p:spPr>
          <a:xfrm>
            <a:off x="181708" y="2423995"/>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 Dr. </a:t>
            </a:r>
            <a:r>
              <a:rPr lang="en-US" sz="2800" dirty="0" err="1">
                <a:latin typeface="Times New Roman" panose="02020603050405020304" pitchFamily="18" charset="0"/>
                <a:cs typeface="Times New Roman" panose="02020603050405020304" pitchFamily="18" charset="0"/>
              </a:rPr>
              <a:t>Berridge</a:t>
            </a:r>
            <a:r>
              <a:rPr lang="en-US" sz="2800" dirty="0">
                <a:latin typeface="Times New Roman" panose="02020603050405020304" pitchFamily="18" charset="0"/>
                <a:cs typeface="Times New Roman" panose="02020603050405020304" pitchFamily="18" charset="0"/>
              </a:rPr>
              <a:t> visited </a:t>
            </a:r>
            <a:r>
              <a:rPr lang="en-US" sz="2800" u="sng" dirty="0">
                <a:latin typeface="Times New Roman" panose="02020603050405020304" pitchFamily="18" charset="0"/>
                <a:cs typeface="Times New Roman" panose="02020603050405020304" pitchFamily="18" charset="0"/>
              </a:rPr>
              <a:t>her patient</a:t>
            </a:r>
            <a:r>
              <a:rPr lang="en-US" sz="28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9E74891-876C-45CE-BB27-F58623E5A06F}"/>
              </a:ext>
            </a:extLst>
          </p:cNvPr>
          <p:cNvSpPr txBox="1"/>
          <p:nvPr/>
        </p:nvSpPr>
        <p:spPr>
          <a:xfrm>
            <a:off x="202810" y="3239391"/>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 __________________________________?</a:t>
            </a:r>
          </a:p>
        </p:txBody>
      </p:sp>
      <p:sp>
        <p:nvSpPr>
          <p:cNvPr id="7" name="TextBox 6">
            <a:extLst>
              <a:ext uri="{FF2B5EF4-FFF2-40B4-BE49-F238E27FC236}">
                <a16:creationId xmlns:a16="http://schemas.microsoft.com/office/drawing/2014/main" id="{59CDE57D-0655-4771-9A10-8D9C996ED685}"/>
              </a:ext>
            </a:extLst>
          </p:cNvPr>
          <p:cNvSpPr txBox="1"/>
          <p:nvPr/>
        </p:nvSpPr>
        <p:spPr>
          <a:xfrm>
            <a:off x="192259" y="3910786"/>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 Susie took </a:t>
            </a:r>
            <a:r>
              <a:rPr lang="en-US" sz="2800" u="sng" dirty="0">
                <a:latin typeface="Times New Roman" panose="02020603050405020304" pitchFamily="18" charset="0"/>
                <a:cs typeface="Times New Roman" panose="02020603050405020304" pitchFamily="18" charset="0"/>
              </a:rPr>
              <a:t>a painkiller </a:t>
            </a:r>
            <a:r>
              <a:rPr lang="en-US" sz="2800" dirty="0">
                <a:latin typeface="Times New Roman" panose="02020603050405020304" pitchFamily="18" charset="0"/>
                <a:cs typeface="Times New Roman" panose="02020603050405020304" pitchFamily="18" charset="0"/>
              </a:rPr>
              <a:t>for her backache.</a:t>
            </a:r>
          </a:p>
        </p:txBody>
      </p:sp>
      <p:sp>
        <p:nvSpPr>
          <p:cNvPr id="8" name="TextBox 7">
            <a:extLst>
              <a:ext uri="{FF2B5EF4-FFF2-40B4-BE49-F238E27FC236}">
                <a16:creationId xmlns:a16="http://schemas.microsoft.com/office/drawing/2014/main" id="{2D22B18B-29C6-4B32-A5C8-1068190B8385}"/>
              </a:ext>
            </a:extLst>
          </p:cNvPr>
          <p:cNvSpPr txBox="1"/>
          <p:nvPr/>
        </p:nvSpPr>
        <p:spPr>
          <a:xfrm>
            <a:off x="213361" y="4726182"/>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3. __________________________________?</a:t>
            </a:r>
          </a:p>
        </p:txBody>
      </p:sp>
      <p:sp>
        <p:nvSpPr>
          <p:cNvPr id="9" name="TextBox 8">
            <a:extLst>
              <a:ext uri="{FF2B5EF4-FFF2-40B4-BE49-F238E27FC236}">
                <a16:creationId xmlns:a16="http://schemas.microsoft.com/office/drawing/2014/main" id="{0541F01F-A16A-45B1-A4EA-A8B7913CC8C2}"/>
              </a:ext>
            </a:extLst>
          </p:cNvPr>
          <p:cNvSpPr txBox="1"/>
          <p:nvPr/>
        </p:nvSpPr>
        <p:spPr>
          <a:xfrm>
            <a:off x="202810" y="5397577"/>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3. Martin visited </a:t>
            </a:r>
            <a:r>
              <a:rPr lang="en-US" sz="2800" u="sng" dirty="0">
                <a:latin typeface="Times New Roman" panose="02020603050405020304" pitchFamily="18" charset="0"/>
                <a:cs typeface="Times New Roman" panose="02020603050405020304" pitchFamily="18" charset="0"/>
              </a:rPr>
              <a:t>an acupuncturist </a:t>
            </a:r>
            <a:r>
              <a:rPr lang="en-US" sz="2800" dirty="0">
                <a:latin typeface="Times New Roman" panose="02020603050405020304" pitchFamily="18" charset="0"/>
                <a:cs typeface="Times New Roman" panose="02020603050405020304" pitchFamily="18" charset="0"/>
              </a:rPr>
              <a:t>for his headache.</a:t>
            </a:r>
          </a:p>
        </p:txBody>
      </p:sp>
    </p:spTree>
    <p:extLst>
      <p:ext uri="{BB962C8B-B14F-4D97-AF65-F5344CB8AC3E}">
        <p14:creationId xmlns:p14="http://schemas.microsoft.com/office/powerpoint/2010/main" val="187558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0CBE6-7EB0-4F6B-BFBB-503363808C5B}"/>
              </a:ext>
            </a:extLst>
          </p:cNvPr>
          <p:cNvSpPr txBox="1"/>
          <p:nvPr/>
        </p:nvSpPr>
        <p:spPr>
          <a:xfrm>
            <a:off x="511126" y="0"/>
            <a:ext cx="8121748"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GRAMMAR PRACTICE</a:t>
            </a:r>
          </a:p>
        </p:txBody>
      </p:sp>
      <p:sp>
        <p:nvSpPr>
          <p:cNvPr id="3" name="TextBox 2">
            <a:extLst>
              <a:ext uri="{FF2B5EF4-FFF2-40B4-BE49-F238E27FC236}">
                <a16:creationId xmlns:a16="http://schemas.microsoft.com/office/drawing/2014/main" id="{DBD8D28C-FA3E-4042-8AF7-E9D4F173E4E9}"/>
              </a:ext>
            </a:extLst>
          </p:cNvPr>
          <p:cNvSpPr txBox="1"/>
          <p:nvPr/>
        </p:nvSpPr>
        <p:spPr>
          <a:xfrm>
            <a:off x="181708" y="563673"/>
            <a:ext cx="8451166"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Look at the underlined words and write the questions using Who, What, or Which</a:t>
            </a:r>
          </a:p>
        </p:txBody>
      </p:sp>
      <p:sp>
        <p:nvSpPr>
          <p:cNvPr id="4" name="TextBox 3">
            <a:extLst>
              <a:ext uri="{FF2B5EF4-FFF2-40B4-BE49-F238E27FC236}">
                <a16:creationId xmlns:a16="http://schemas.microsoft.com/office/drawing/2014/main" id="{944AEC4B-D85A-4FD2-8332-B15EFA5F613D}"/>
              </a:ext>
            </a:extLst>
          </p:cNvPr>
          <p:cNvSpPr txBox="1"/>
          <p:nvPr/>
        </p:nvSpPr>
        <p:spPr>
          <a:xfrm>
            <a:off x="192259" y="1752600"/>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4. __________________________________?</a:t>
            </a:r>
          </a:p>
        </p:txBody>
      </p:sp>
      <p:sp>
        <p:nvSpPr>
          <p:cNvPr id="5" name="TextBox 4">
            <a:extLst>
              <a:ext uri="{FF2B5EF4-FFF2-40B4-BE49-F238E27FC236}">
                <a16:creationId xmlns:a16="http://schemas.microsoft.com/office/drawing/2014/main" id="{4BF3B198-E94F-449F-9A4E-47B2FD69AB06}"/>
              </a:ext>
            </a:extLst>
          </p:cNvPr>
          <p:cNvSpPr txBox="1"/>
          <p:nvPr/>
        </p:nvSpPr>
        <p:spPr>
          <a:xfrm>
            <a:off x="181708" y="2423995"/>
            <a:ext cx="8451166"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4. Jane didn’t take the </a:t>
            </a:r>
            <a:r>
              <a:rPr lang="en-US" sz="2800" u="sng" dirty="0">
                <a:latin typeface="Times New Roman" panose="02020603050405020304" pitchFamily="18" charset="0"/>
                <a:cs typeface="Times New Roman" panose="02020603050405020304" pitchFamily="18" charset="0"/>
              </a:rPr>
              <a:t>cough medicine</a:t>
            </a:r>
            <a:r>
              <a:rPr lang="en-US" sz="2800" dirty="0">
                <a:latin typeface="Times New Roman" panose="02020603050405020304" pitchFamily="18" charset="0"/>
                <a:cs typeface="Times New Roman" panose="02020603050405020304" pitchFamily="18" charset="0"/>
              </a:rPr>
              <a:t>. He took </a:t>
            </a:r>
            <a:r>
              <a:rPr lang="en-US" sz="2800" u="sng" dirty="0">
                <a:latin typeface="Times New Roman" panose="02020603050405020304" pitchFamily="18" charset="0"/>
                <a:cs typeface="Times New Roman" panose="02020603050405020304" pitchFamily="18" charset="0"/>
              </a:rPr>
              <a:t>the other medicine</a:t>
            </a:r>
            <a:r>
              <a:rPr lang="en-US" sz="28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9E74891-876C-45CE-BB27-F58623E5A06F}"/>
              </a:ext>
            </a:extLst>
          </p:cNvPr>
          <p:cNvSpPr txBox="1"/>
          <p:nvPr/>
        </p:nvSpPr>
        <p:spPr>
          <a:xfrm>
            <a:off x="202810" y="3239391"/>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5. __________________________________?</a:t>
            </a:r>
          </a:p>
        </p:txBody>
      </p:sp>
      <p:sp>
        <p:nvSpPr>
          <p:cNvPr id="7" name="TextBox 6">
            <a:extLst>
              <a:ext uri="{FF2B5EF4-FFF2-40B4-BE49-F238E27FC236}">
                <a16:creationId xmlns:a16="http://schemas.microsoft.com/office/drawing/2014/main" id="{59CDE57D-0655-4771-9A10-8D9C996ED685}"/>
              </a:ext>
            </a:extLst>
          </p:cNvPr>
          <p:cNvSpPr txBox="1"/>
          <p:nvPr/>
        </p:nvSpPr>
        <p:spPr>
          <a:xfrm>
            <a:off x="192259" y="3910786"/>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5. </a:t>
            </a:r>
            <a:r>
              <a:rPr lang="en-US" sz="2800" u="sng" dirty="0">
                <a:latin typeface="Times New Roman" panose="02020603050405020304" pitchFamily="18" charset="0"/>
                <a:cs typeface="Times New Roman" panose="02020603050405020304" pitchFamily="18" charset="0"/>
              </a:rPr>
              <a:t>Susie</a:t>
            </a:r>
            <a:r>
              <a:rPr lang="en-US" sz="2800" dirty="0">
                <a:latin typeface="Times New Roman" panose="02020603050405020304" pitchFamily="18" charset="0"/>
                <a:cs typeface="Times New Roman" panose="02020603050405020304" pitchFamily="18" charset="0"/>
              </a:rPr>
              <a:t> doesn’t believe in alternative medicine.</a:t>
            </a:r>
          </a:p>
        </p:txBody>
      </p:sp>
      <p:sp>
        <p:nvSpPr>
          <p:cNvPr id="8" name="TextBox 7">
            <a:extLst>
              <a:ext uri="{FF2B5EF4-FFF2-40B4-BE49-F238E27FC236}">
                <a16:creationId xmlns:a16="http://schemas.microsoft.com/office/drawing/2014/main" id="{2D22B18B-29C6-4B32-A5C8-1068190B8385}"/>
              </a:ext>
            </a:extLst>
          </p:cNvPr>
          <p:cNvSpPr txBox="1"/>
          <p:nvPr/>
        </p:nvSpPr>
        <p:spPr>
          <a:xfrm>
            <a:off x="213361" y="4726182"/>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6. __________________________________?</a:t>
            </a:r>
          </a:p>
        </p:txBody>
      </p:sp>
      <p:sp>
        <p:nvSpPr>
          <p:cNvPr id="9" name="TextBox 8">
            <a:extLst>
              <a:ext uri="{FF2B5EF4-FFF2-40B4-BE49-F238E27FC236}">
                <a16:creationId xmlns:a16="http://schemas.microsoft.com/office/drawing/2014/main" id="{0541F01F-A16A-45B1-A4EA-A8B7913CC8C2}"/>
              </a:ext>
            </a:extLst>
          </p:cNvPr>
          <p:cNvSpPr txBox="1"/>
          <p:nvPr/>
        </p:nvSpPr>
        <p:spPr>
          <a:xfrm>
            <a:off x="202810" y="5397577"/>
            <a:ext cx="84511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6. </a:t>
            </a:r>
            <a:r>
              <a:rPr lang="en-US" sz="280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8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3A655-6753-4AEB-B5DF-F4416207BD27}"/>
              </a:ext>
            </a:extLst>
          </p:cNvPr>
          <p:cNvPicPr>
            <a:picLocks noChangeAspect="1"/>
          </p:cNvPicPr>
          <p:nvPr/>
        </p:nvPicPr>
        <p:blipFill>
          <a:blip r:embed="rId2"/>
          <a:stretch>
            <a:fillRect/>
          </a:stretch>
        </p:blipFill>
        <p:spPr>
          <a:xfrm>
            <a:off x="1295400" y="695528"/>
            <a:ext cx="7086600" cy="6052688"/>
          </a:xfrm>
          <a:prstGeom prst="rect">
            <a:avLst/>
          </a:prstGeom>
        </p:spPr>
      </p:pic>
    </p:spTree>
    <p:extLst>
      <p:ext uri="{BB962C8B-B14F-4D97-AF65-F5344CB8AC3E}">
        <p14:creationId xmlns:p14="http://schemas.microsoft.com/office/powerpoint/2010/main" val="280742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pic>
        <p:nvPicPr>
          <p:cNvPr id="8196" name="Picture 4" descr="How I Gained 30 Pounds Lean Despite Only Training 3 Days a Week (Or a Guide  to Recovery) | by Keenan Eriksson | Better Humans | Medium">
            <a:extLst>
              <a:ext uri="{FF2B5EF4-FFF2-40B4-BE49-F238E27FC236}">
                <a16:creationId xmlns:a16="http://schemas.microsoft.com/office/drawing/2014/main" id="{D3A31D88-89E2-4621-85EB-4E118206A5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806" y="823146"/>
            <a:ext cx="4326387" cy="3200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B7042-2942-40D5-A205-C66CDF409675}"/>
              </a:ext>
            </a:extLst>
          </p:cNvPr>
          <p:cNvSpPr txBox="1"/>
          <p:nvPr/>
        </p:nvSpPr>
        <p:spPr>
          <a:xfrm>
            <a:off x="2895600" y="4111774"/>
            <a:ext cx="3558819"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Muscles </a:t>
            </a: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mʌsl</a:t>
            </a:r>
            <a:r>
              <a:rPr lang="en-US" sz="3200" b="0" i="0" dirty="0">
                <a:solidFill>
                  <a:srgbClr val="333333"/>
                </a:solidFill>
                <a:effectLst/>
                <a:latin typeface="Lucida Sans Unicode" panose="020B0602030504020204" pitchFamily="34" charset="0"/>
              </a:rPr>
              <a:t>/</a:t>
            </a:r>
            <a:endParaRPr lang="en-US" sz="3200" dirty="0">
              <a:solidFill>
                <a:srgbClr val="0070C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628A944-BEDB-402E-82DC-2D99C7BBAC53}"/>
              </a:ext>
            </a:extLst>
          </p:cNvPr>
          <p:cNvSpPr txBox="1"/>
          <p:nvPr/>
        </p:nvSpPr>
        <p:spPr>
          <a:xfrm>
            <a:off x="990600" y="5257800"/>
            <a:ext cx="7811853" cy="523220"/>
          </a:xfrm>
          <a:prstGeom prst="rect">
            <a:avLst/>
          </a:prstGeom>
          <a:noFill/>
        </p:spPr>
        <p:txBody>
          <a:bodyPr wrap="square">
            <a:spAutoFit/>
          </a:bodyPr>
          <a:lstStyle/>
          <a:p>
            <a:r>
              <a:rPr lang="en-US" sz="2800" b="0" i="1" dirty="0">
                <a:solidFill>
                  <a:srgbClr val="333333"/>
                </a:solidFill>
                <a:effectLst/>
                <a:latin typeface="Merriweather" panose="00000500000000000000" pitchFamily="2" charset="0"/>
              </a:rPr>
              <a:t>Ex: She tried to relax her tense muscles.</a:t>
            </a:r>
            <a:endParaRPr lang="en-US" sz="2800" dirty="0"/>
          </a:p>
        </p:txBody>
      </p:sp>
    </p:spTree>
    <p:extLst>
      <p:ext uri="{BB962C8B-B14F-4D97-AF65-F5344CB8AC3E}">
        <p14:creationId xmlns:p14="http://schemas.microsoft.com/office/powerpoint/2010/main" val="2833997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43A3E-96A7-4D92-856B-247548D62B00}"/>
              </a:ext>
            </a:extLst>
          </p:cNvPr>
          <p:cNvPicPr>
            <a:picLocks noChangeAspect="1"/>
          </p:cNvPicPr>
          <p:nvPr/>
        </p:nvPicPr>
        <p:blipFill>
          <a:blip r:embed="rId2"/>
          <a:stretch>
            <a:fillRect/>
          </a:stretch>
        </p:blipFill>
        <p:spPr>
          <a:xfrm>
            <a:off x="323850" y="228600"/>
            <a:ext cx="8496300" cy="6324600"/>
          </a:xfrm>
          <a:prstGeom prst="rect">
            <a:avLst/>
          </a:prstGeom>
        </p:spPr>
      </p:pic>
    </p:spTree>
    <p:extLst>
      <p:ext uri="{BB962C8B-B14F-4D97-AF65-F5344CB8AC3E}">
        <p14:creationId xmlns:p14="http://schemas.microsoft.com/office/powerpoint/2010/main" val="2438303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616F11-6CAD-48A1-973B-8701256A33F8}"/>
              </a:ext>
            </a:extLst>
          </p:cNvPr>
          <p:cNvPicPr>
            <a:picLocks noChangeAspect="1"/>
          </p:cNvPicPr>
          <p:nvPr/>
        </p:nvPicPr>
        <p:blipFill>
          <a:blip r:embed="rId2"/>
          <a:stretch>
            <a:fillRect/>
          </a:stretch>
        </p:blipFill>
        <p:spPr>
          <a:xfrm>
            <a:off x="200025" y="1230086"/>
            <a:ext cx="4371975" cy="5257800"/>
          </a:xfrm>
          <a:prstGeom prst="rect">
            <a:avLst/>
          </a:prstGeom>
        </p:spPr>
      </p:pic>
      <p:pic>
        <p:nvPicPr>
          <p:cNvPr id="5" name="Picture 4">
            <a:extLst>
              <a:ext uri="{FF2B5EF4-FFF2-40B4-BE49-F238E27FC236}">
                <a16:creationId xmlns:a16="http://schemas.microsoft.com/office/drawing/2014/main" id="{1E77E434-4BC6-411D-9575-453471C9B2BF}"/>
              </a:ext>
            </a:extLst>
          </p:cNvPr>
          <p:cNvPicPr>
            <a:picLocks noChangeAspect="1"/>
          </p:cNvPicPr>
          <p:nvPr/>
        </p:nvPicPr>
        <p:blipFill>
          <a:blip r:embed="rId3"/>
          <a:stretch>
            <a:fillRect/>
          </a:stretch>
        </p:blipFill>
        <p:spPr>
          <a:xfrm>
            <a:off x="4767589" y="1234273"/>
            <a:ext cx="4105275" cy="5253613"/>
          </a:xfrm>
          <a:prstGeom prst="rect">
            <a:avLst/>
          </a:prstGeom>
        </p:spPr>
      </p:pic>
      <p:sp>
        <p:nvSpPr>
          <p:cNvPr id="6" name="TextBox 5">
            <a:extLst>
              <a:ext uri="{FF2B5EF4-FFF2-40B4-BE49-F238E27FC236}">
                <a16:creationId xmlns:a16="http://schemas.microsoft.com/office/drawing/2014/main" id="{6E9EBF8F-7D6C-4117-87D1-B59522DF97C6}"/>
              </a:ext>
            </a:extLst>
          </p:cNvPr>
          <p:cNvSpPr txBox="1"/>
          <p:nvPr/>
        </p:nvSpPr>
        <p:spPr>
          <a:xfrm>
            <a:off x="31653" y="-12133"/>
            <a:ext cx="27115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 2</a:t>
            </a:r>
          </a:p>
        </p:txBody>
      </p:sp>
    </p:spTree>
    <p:extLst>
      <p:ext uri="{BB962C8B-B14F-4D97-AF65-F5344CB8AC3E}">
        <p14:creationId xmlns:p14="http://schemas.microsoft.com/office/powerpoint/2010/main" val="120246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67D75-2505-41CD-BEFF-727AFA2A0C9B}"/>
              </a:ext>
            </a:extLst>
          </p:cNvPr>
          <p:cNvPicPr>
            <a:picLocks noChangeAspect="1"/>
          </p:cNvPicPr>
          <p:nvPr/>
        </p:nvPicPr>
        <p:blipFill>
          <a:blip r:embed="rId2"/>
          <a:stretch>
            <a:fillRect/>
          </a:stretch>
        </p:blipFill>
        <p:spPr>
          <a:xfrm>
            <a:off x="990600" y="762000"/>
            <a:ext cx="6324600" cy="5943600"/>
          </a:xfrm>
          <a:prstGeom prst="rect">
            <a:avLst/>
          </a:prstGeom>
        </p:spPr>
      </p:pic>
      <p:sp>
        <p:nvSpPr>
          <p:cNvPr id="3" name="TextBox 2">
            <a:extLst>
              <a:ext uri="{FF2B5EF4-FFF2-40B4-BE49-F238E27FC236}">
                <a16:creationId xmlns:a16="http://schemas.microsoft.com/office/drawing/2014/main" id="{DA8EB7A1-549D-4D03-9E23-09C31D0724CD}"/>
              </a:ext>
            </a:extLst>
          </p:cNvPr>
          <p:cNvSpPr txBox="1"/>
          <p:nvPr/>
        </p:nvSpPr>
        <p:spPr>
          <a:xfrm>
            <a:off x="31653" y="-12133"/>
            <a:ext cx="27115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 2</a:t>
            </a:r>
          </a:p>
        </p:txBody>
      </p:sp>
    </p:spTree>
    <p:extLst>
      <p:ext uri="{BB962C8B-B14F-4D97-AF65-F5344CB8AC3E}">
        <p14:creationId xmlns:p14="http://schemas.microsoft.com/office/powerpoint/2010/main" val="15460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3F3D17-6CD8-4D48-99C0-A6A1FBA5A8EC}"/>
              </a:ext>
            </a:extLst>
          </p:cNvPr>
          <p:cNvSpPr txBox="1"/>
          <p:nvPr/>
        </p:nvSpPr>
        <p:spPr>
          <a:xfrm>
            <a:off x="368455" y="3695327"/>
            <a:ext cx="8357843"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https://www.youtube.com/watch?v=GbYkfmdh-AA</a:t>
            </a:r>
          </a:p>
        </p:txBody>
      </p:sp>
      <p:sp>
        <p:nvSpPr>
          <p:cNvPr id="5" name="TextBox 4">
            <a:extLst>
              <a:ext uri="{FF2B5EF4-FFF2-40B4-BE49-F238E27FC236}">
                <a16:creationId xmlns:a16="http://schemas.microsoft.com/office/drawing/2014/main" id="{65589726-0D5B-4345-91BD-79A227DA2D57}"/>
              </a:ext>
            </a:extLst>
          </p:cNvPr>
          <p:cNvSpPr txBox="1"/>
          <p:nvPr/>
        </p:nvSpPr>
        <p:spPr>
          <a:xfrm>
            <a:off x="368456" y="5791200"/>
            <a:ext cx="861902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https://www.youtube.com/watch?v=RLG8Nyve2vg</a:t>
            </a:r>
          </a:p>
        </p:txBody>
      </p:sp>
      <p:sp>
        <p:nvSpPr>
          <p:cNvPr id="6" name="TextBox 5">
            <a:extLst>
              <a:ext uri="{FF2B5EF4-FFF2-40B4-BE49-F238E27FC236}">
                <a16:creationId xmlns:a16="http://schemas.microsoft.com/office/drawing/2014/main" id="{05ACCFDD-D399-41AA-8C01-226AB99CDA8A}"/>
              </a:ext>
            </a:extLst>
          </p:cNvPr>
          <p:cNvSpPr txBox="1"/>
          <p:nvPr/>
        </p:nvSpPr>
        <p:spPr>
          <a:xfrm>
            <a:off x="617095" y="153144"/>
            <a:ext cx="8121748" cy="584775"/>
          </a:xfrm>
          <a:prstGeom prst="rect">
            <a:avLst/>
          </a:prstGeom>
          <a:noFill/>
        </p:spPr>
        <p:txBody>
          <a:bodyPr wrap="square" rtlCol="0">
            <a:spAutoFit/>
          </a:bodyPr>
          <a:lstStyle/>
          <a:p>
            <a:pPr algn="ctr"/>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References</a:t>
            </a:r>
          </a:p>
        </p:txBody>
      </p:sp>
      <p:sp>
        <p:nvSpPr>
          <p:cNvPr id="7" name="TextBox 6">
            <a:extLst>
              <a:ext uri="{FF2B5EF4-FFF2-40B4-BE49-F238E27FC236}">
                <a16:creationId xmlns:a16="http://schemas.microsoft.com/office/drawing/2014/main" id="{42300C30-04AF-4446-BB51-16AE3C3653F3}"/>
              </a:ext>
            </a:extLst>
          </p:cNvPr>
          <p:cNvSpPr txBox="1"/>
          <p:nvPr/>
        </p:nvSpPr>
        <p:spPr>
          <a:xfrm>
            <a:off x="367206" y="3158925"/>
            <a:ext cx="295388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Grammar</a:t>
            </a:r>
          </a:p>
        </p:txBody>
      </p:sp>
      <p:sp>
        <p:nvSpPr>
          <p:cNvPr id="8" name="TextBox 7">
            <a:extLst>
              <a:ext uri="{FF2B5EF4-FFF2-40B4-BE49-F238E27FC236}">
                <a16:creationId xmlns:a16="http://schemas.microsoft.com/office/drawing/2014/main" id="{162E5E91-5692-4D10-A3BC-5C812384E201}"/>
              </a:ext>
            </a:extLst>
          </p:cNvPr>
          <p:cNvSpPr txBox="1"/>
          <p:nvPr/>
        </p:nvSpPr>
        <p:spPr>
          <a:xfrm>
            <a:off x="367206" y="5257928"/>
            <a:ext cx="70104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Listening and Speaking</a:t>
            </a:r>
          </a:p>
        </p:txBody>
      </p:sp>
      <p:sp>
        <p:nvSpPr>
          <p:cNvPr id="10" name="TextBox 9">
            <a:extLst>
              <a:ext uri="{FF2B5EF4-FFF2-40B4-BE49-F238E27FC236}">
                <a16:creationId xmlns:a16="http://schemas.microsoft.com/office/drawing/2014/main" id="{FD584650-3E43-4E89-8BA3-AB9F0B6F3A0C}"/>
              </a:ext>
            </a:extLst>
          </p:cNvPr>
          <p:cNvSpPr txBox="1"/>
          <p:nvPr/>
        </p:nvSpPr>
        <p:spPr>
          <a:xfrm>
            <a:off x="394688" y="1657879"/>
            <a:ext cx="8592794"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https://www.youtube.com/watch?v=JiOAplRdohw</a:t>
            </a:r>
          </a:p>
        </p:txBody>
      </p:sp>
      <p:sp>
        <p:nvSpPr>
          <p:cNvPr id="11" name="TextBox 10">
            <a:extLst>
              <a:ext uri="{FF2B5EF4-FFF2-40B4-BE49-F238E27FC236}">
                <a16:creationId xmlns:a16="http://schemas.microsoft.com/office/drawing/2014/main" id="{3BC4AC27-1C01-4237-81FD-0D40E7407517}"/>
              </a:ext>
            </a:extLst>
          </p:cNvPr>
          <p:cNvSpPr txBox="1"/>
          <p:nvPr/>
        </p:nvSpPr>
        <p:spPr>
          <a:xfrm>
            <a:off x="368455" y="1097856"/>
            <a:ext cx="557514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Vocabulary: Medical problems</a:t>
            </a:r>
          </a:p>
        </p:txBody>
      </p:sp>
    </p:spTree>
    <p:extLst>
      <p:ext uri="{BB962C8B-B14F-4D97-AF65-F5344CB8AC3E}">
        <p14:creationId xmlns:p14="http://schemas.microsoft.com/office/powerpoint/2010/main" val="157860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2161650" y="4404504"/>
            <a:ext cx="4182362"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patient </a:t>
            </a: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peɪʃnt</a:t>
            </a:r>
            <a:r>
              <a:rPr lang="en-US" sz="3200" b="0" i="0" dirty="0">
                <a:solidFill>
                  <a:srgbClr val="333333"/>
                </a:solidFill>
                <a:effectLst/>
                <a:latin typeface="Lucida Sans Unicode" panose="020B0602030504020204" pitchFamily="34" charset="0"/>
              </a:rPr>
              <a:t>/</a:t>
            </a:r>
            <a:endParaRPr lang="en-US" sz="3200" dirty="0">
              <a:solidFill>
                <a:srgbClr val="0070C0"/>
              </a:solidFill>
              <a:latin typeface="Times New Roman" panose="02020603050405020304" pitchFamily="18" charset="0"/>
              <a:cs typeface="Times New Roman" panose="02020603050405020304" pitchFamily="18" charset="0"/>
            </a:endParaRPr>
          </a:p>
        </p:txBody>
      </p:sp>
      <p:pic>
        <p:nvPicPr>
          <p:cNvPr id="9218" name="Picture 2" descr="The Lurking Danger In The “Business Case” For Patient Safety | Health  Affairs">
            <a:extLst>
              <a:ext uri="{FF2B5EF4-FFF2-40B4-BE49-F238E27FC236}">
                <a16:creationId xmlns:a16="http://schemas.microsoft.com/office/drawing/2014/main" id="{FABF930A-BEF5-4F71-B896-E6EF1683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118" y="1049030"/>
            <a:ext cx="4415427" cy="3333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0E2242-6C1A-4A35-A91D-93130C441AC9}"/>
              </a:ext>
            </a:extLst>
          </p:cNvPr>
          <p:cNvSpPr txBox="1"/>
          <p:nvPr/>
        </p:nvSpPr>
        <p:spPr>
          <a:xfrm>
            <a:off x="228600" y="5485804"/>
            <a:ext cx="8915400" cy="523220"/>
          </a:xfrm>
          <a:prstGeom prst="rect">
            <a:avLst/>
          </a:prstGeom>
          <a:noFill/>
        </p:spPr>
        <p:txBody>
          <a:bodyPr wrap="square">
            <a:spAutoFit/>
          </a:bodyPr>
          <a:lstStyle/>
          <a:p>
            <a:pPr algn="l" fontAlgn="base"/>
            <a:r>
              <a:rPr lang="en-US" sz="2800" b="0" i="1" dirty="0">
                <a:solidFill>
                  <a:srgbClr val="333333"/>
                </a:solidFill>
                <a:effectLst/>
                <a:latin typeface="inherit"/>
              </a:rPr>
              <a:t>Ex: Hospitals are </a:t>
            </a:r>
            <a:r>
              <a:rPr lang="en-US" sz="2800" b="1" i="1" dirty="0">
                <a:solidFill>
                  <a:srgbClr val="333333"/>
                </a:solidFill>
                <a:effectLst/>
                <a:latin typeface="inherit"/>
              </a:rPr>
              <a:t>treating</a:t>
            </a:r>
            <a:r>
              <a:rPr lang="en-US" sz="2800" b="0" i="1" dirty="0">
                <a:solidFill>
                  <a:srgbClr val="333333"/>
                </a:solidFill>
                <a:effectLst/>
                <a:latin typeface="inherit"/>
              </a:rPr>
              <a:t> more </a:t>
            </a:r>
            <a:r>
              <a:rPr lang="en-US" sz="2800" b="1" i="1" dirty="0">
                <a:solidFill>
                  <a:srgbClr val="333333"/>
                </a:solidFill>
                <a:effectLst/>
                <a:latin typeface="inherit"/>
              </a:rPr>
              <a:t>patients</a:t>
            </a:r>
            <a:r>
              <a:rPr lang="en-US" sz="2800" b="0" i="1" dirty="0">
                <a:solidFill>
                  <a:srgbClr val="333333"/>
                </a:solidFill>
                <a:effectLst/>
                <a:latin typeface="inherit"/>
              </a:rPr>
              <a:t> than ever before.</a:t>
            </a:r>
          </a:p>
        </p:txBody>
      </p:sp>
    </p:spTree>
    <p:extLst>
      <p:ext uri="{BB962C8B-B14F-4D97-AF65-F5344CB8AC3E}">
        <p14:creationId xmlns:p14="http://schemas.microsoft.com/office/powerpoint/2010/main" val="2008148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7" name="TextBox 6">
            <a:extLst>
              <a:ext uri="{FF2B5EF4-FFF2-40B4-BE49-F238E27FC236}">
                <a16:creationId xmlns:a16="http://schemas.microsoft.com/office/drawing/2014/main" id="{299B7042-2942-40D5-A205-C66CDF409675}"/>
              </a:ext>
            </a:extLst>
          </p:cNvPr>
          <p:cNvSpPr txBox="1"/>
          <p:nvPr/>
        </p:nvSpPr>
        <p:spPr>
          <a:xfrm>
            <a:off x="2142259" y="4329183"/>
            <a:ext cx="5173980" cy="1077218"/>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Natural substances </a:t>
            </a:r>
          </a:p>
          <a:p>
            <a:pPr algn="ct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nætʃrəl</a:t>
            </a:r>
            <a:r>
              <a:rPr lang="en-US" sz="3200" dirty="0">
                <a:solidFill>
                  <a:srgbClr val="333333"/>
                </a:solidFill>
                <a:latin typeface="Lucida Sans Unicode" panose="020B0602030504020204" pitchFamily="34" charset="0"/>
              </a:rPr>
              <a:t> </a:t>
            </a: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sʌbstəns</a:t>
            </a:r>
            <a:r>
              <a:rPr lang="en-US" sz="3200" b="0" i="0" dirty="0">
                <a:solidFill>
                  <a:srgbClr val="333333"/>
                </a:solidFill>
                <a:effectLst/>
                <a:latin typeface="Lucida Sans Unicode" panose="020B0602030504020204" pitchFamily="34" charset="0"/>
              </a:rPr>
              <a:t>/</a:t>
            </a:r>
            <a:endParaRPr lang="en-US" sz="3200" dirty="0">
              <a:solidFill>
                <a:srgbClr val="0070C0"/>
              </a:solidFill>
              <a:latin typeface="Times New Roman" panose="02020603050405020304" pitchFamily="18" charset="0"/>
              <a:cs typeface="Times New Roman" panose="02020603050405020304" pitchFamily="18" charset="0"/>
            </a:endParaRPr>
          </a:p>
        </p:txBody>
      </p:sp>
      <p:pic>
        <p:nvPicPr>
          <p:cNvPr id="9220" name="Picture 4" descr="Introduction to Pharmacognosy | Crude drugs | Natural products">
            <a:extLst>
              <a:ext uri="{FF2B5EF4-FFF2-40B4-BE49-F238E27FC236}">
                <a16:creationId xmlns:a16="http://schemas.microsoft.com/office/drawing/2014/main" id="{0B5420A4-BD64-4306-8B26-17B3977A7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5" y="980443"/>
            <a:ext cx="4415427"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6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1435876" y="4726015"/>
            <a:ext cx="6465470"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to treat illness </a:t>
            </a:r>
            <a:r>
              <a:rPr lang="en-US" sz="3200" b="0" i="0" dirty="0">
                <a:solidFill>
                  <a:srgbClr val="333333"/>
                </a:solidFill>
                <a:effectLst/>
                <a:latin typeface="Lucida Sans Unicode" panose="020B0602030504020204" pitchFamily="34" charset="0"/>
              </a:rPr>
              <a:t>/</a:t>
            </a:r>
            <a:r>
              <a:rPr lang="en-US" sz="3200" b="0" i="0" dirty="0" err="1">
                <a:solidFill>
                  <a:srgbClr val="333333"/>
                </a:solidFill>
                <a:effectLst/>
                <a:latin typeface="Lucida Sans Unicode" panose="020B0602030504020204" pitchFamily="34" charset="0"/>
              </a:rPr>
              <a:t>trit</a:t>
            </a:r>
            <a:r>
              <a:rPr lang="en-US" sz="3200" dirty="0">
                <a:solidFill>
                  <a:srgbClr val="333333"/>
                </a:solidFill>
                <a:latin typeface="Lucida Sans Unicode" panose="020B0602030504020204" pitchFamily="34" charset="0"/>
              </a:rPr>
              <a:t> </a:t>
            </a:r>
            <a:r>
              <a:rPr lang="en-US" sz="3200" b="0" i="0" dirty="0">
                <a:solidFill>
                  <a:srgbClr val="333333"/>
                </a:solidFill>
                <a:effectLst/>
                <a:latin typeface="Lucida Sans Unicode" panose="020B0602030504020204" pitchFamily="34" charset="0"/>
              </a:rPr>
              <a:t>ˈ</a:t>
            </a:r>
            <a:r>
              <a:rPr lang="en-US" sz="3200" b="0" i="0" dirty="0" err="1">
                <a:solidFill>
                  <a:srgbClr val="333333"/>
                </a:solidFill>
                <a:effectLst/>
                <a:latin typeface="Lucida Sans Unicode" panose="020B0602030504020204" pitchFamily="34" charset="0"/>
              </a:rPr>
              <a:t>ɪlnəs</a:t>
            </a:r>
            <a:endParaRPr lang="en-US" sz="3200" dirty="0">
              <a:solidFill>
                <a:srgbClr val="0070C0"/>
              </a:solidFill>
              <a:latin typeface="Times New Roman" panose="02020603050405020304" pitchFamily="18" charset="0"/>
              <a:cs typeface="Times New Roman" panose="02020603050405020304" pitchFamily="18" charset="0"/>
            </a:endParaRPr>
          </a:p>
        </p:txBody>
      </p:sp>
      <p:pic>
        <p:nvPicPr>
          <p:cNvPr id="10242" name="Picture 2" descr="Top Primary Care Physicians Treat Illness &amp; Disease in Maryland - Mercy">
            <a:extLst>
              <a:ext uri="{FF2B5EF4-FFF2-40B4-BE49-F238E27FC236}">
                <a16:creationId xmlns:a16="http://schemas.microsoft.com/office/drawing/2014/main" id="{5D8EBF3B-68F8-4593-ADE8-2FD455132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76" y="1600200"/>
            <a:ext cx="4310313" cy="28786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edications to treat mental illness, other conditions could have serious  side effects to health">
            <a:extLst>
              <a:ext uri="{FF2B5EF4-FFF2-40B4-BE49-F238E27FC236}">
                <a16:creationId xmlns:a16="http://schemas.microsoft.com/office/drawing/2014/main" id="{A9FEC025-72CD-4BBB-A14A-8DFC8DD87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611" y="1600200"/>
            <a:ext cx="4310313" cy="287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07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3260774" y="4673025"/>
            <a:ext cx="2274863" cy="584775"/>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Feel sick</a:t>
            </a:r>
          </a:p>
        </p:txBody>
      </p:sp>
      <p:pic>
        <p:nvPicPr>
          <p:cNvPr id="12290" name="Picture 2" descr="Coronavirus Disease: What can you do if you start to feel sick? |">
            <a:extLst>
              <a:ext uri="{FF2B5EF4-FFF2-40B4-BE49-F238E27FC236}">
                <a16:creationId xmlns:a16="http://schemas.microsoft.com/office/drawing/2014/main" id="{085FEEE0-5F1C-4289-B4A3-DAA1DE138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3" y="1272249"/>
            <a:ext cx="4318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f you feel sick, stay home! | Article | The United States Army">
            <a:extLst>
              <a:ext uri="{FF2B5EF4-FFF2-40B4-BE49-F238E27FC236}">
                <a16:creationId xmlns:a16="http://schemas.microsoft.com/office/drawing/2014/main" id="{C90E97DF-FF53-43F5-9F75-BB7D7A6EC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953" y="1252320"/>
            <a:ext cx="4421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69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CAA4A-CF28-4F1B-8D97-A74BEA5CC015}"/>
              </a:ext>
            </a:extLst>
          </p:cNvPr>
          <p:cNvSpPr txBox="1"/>
          <p:nvPr/>
        </p:nvSpPr>
        <p:spPr>
          <a:xfrm>
            <a:off x="3733800" y="88587"/>
            <a:ext cx="3603675"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Health </a:t>
            </a:r>
          </a:p>
        </p:txBody>
      </p:sp>
      <p:sp>
        <p:nvSpPr>
          <p:cNvPr id="4" name="TextBox 3">
            <a:extLst>
              <a:ext uri="{FF2B5EF4-FFF2-40B4-BE49-F238E27FC236}">
                <a16:creationId xmlns:a16="http://schemas.microsoft.com/office/drawing/2014/main" id="{961B14E4-A230-4296-BAD3-092586ECA88B}"/>
              </a:ext>
            </a:extLst>
          </p:cNvPr>
          <p:cNvSpPr txBox="1"/>
          <p:nvPr/>
        </p:nvSpPr>
        <p:spPr>
          <a:xfrm>
            <a:off x="31652" y="-12133"/>
            <a:ext cx="4006947"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49209B87-9351-490A-9A6E-F919C6B5FE68}"/>
              </a:ext>
            </a:extLst>
          </p:cNvPr>
          <p:cNvSpPr txBox="1"/>
          <p:nvPr/>
        </p:nvSpPr>
        <p:spPr>
          <a:xfrm>
            <a:off x="1715086" y="4837854"/>
            <a:ext cx="5883226" cy="646331"/>
          </a:xfrm>
          <a:prstGeom prst="rect">
            <a:avLst/>
          </a:prstGeom>
          <a:noFill/>
        </p:spPr>
        <p:txBody>
          <a:bodyPr wrap="square" rtlCol="0">
            <a:sp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Have a </a:t>
            </a:r>
            <a:r>
              <a:rPr lang="en-US" sz="3600" dirty="0">
                <a:solidFill>
                  <a:srgbClr val="0070C0"/>
                </a:solidFill>
                <a:latin typeface="Times New Roman" panose="02020603050405020304" pitchFamily="18" charset="0"/>
                <a:cs typeface="Times New Roman" panose="02020603050405020304" pitchFamily="18" charset="0"/>
              </a:rPr>
              <a:t>temperature</a:t>
            </a:r>
          </a:p>
        </p:txBody>
      </p:sp>
      <p:pic>
        <p:nvPicPr>
          <p:cNvPr id="13314" name="Picture 2" descr="Everything You Need to Know About Fevers">
            <a:extLst>
              <a:ext uri="{FF2B5EF4-FFF2-40B4-BE49-F238E27FC236}">
                <a16:creationId xmlns:a16="http://schemas.microsoft.com/office/drawing/2014/main" id="{BDC009B0-37CA-400B-80A7-76D255D6C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02813"/>
            <a:ext cx="6096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647DC2-300A-4FEA-8128-1F1A18B4D0C9}"/>
              </a:ext>
            </a:extLst>
          </p:cNvPr>
          <p:cNvSpPr txBox="1"/>
          <p:nvPr/>
        </p:nvSpPr>
        <p:spPr>
          <a:xfrm>
            <a:off x="2990850" y="5461575"/>
            <a:ext cx="3619500"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 /ˈ</a:t>
            </a:r>
            <a:r>
              <a:rPr lang="en-US" sz="3200" b="0" i="0" dirty="0" err="1">
                <a:solidFill>
                  <a:srgbClr val="1D2A57"/>
                </a:solidFill>
                <a:effectLst/>
                <a:latin typeface="Arial" panose="020B0604020202020204" pitchFamily="34" charset="0"/>
              </a:rPr>
              <a:t>tem.prə.tʃər</a:t>
            </a:r>
            <a:r>
              <a:rPr lang="en-US" sz="3200" b="0" i="0" dirty="0">
                <a:solidFill>
                  <a:srgbClr val="1D2A57"/>
                </a:solidFill>
                <a:effectLst/>
                <a:latin typeface="Arial" panose="020B0604020202020204" pitchFamily="34" charset="0"/>
              </a:rPr>
              <a:t>/ </a:t>
            </a:r>
            <a:endParaRPr lang="en-US" sz="3200" dirty="0"/>
          </a:p>
        </p:txBody>
      </p:sp>
    </p:spTree>
    <p:extLst>
      <p:ext uri="{BB962C8B-B14F-4D97-AF65-F5344CB8AC3E}">
        <p14:creationId xmlns:p14="http://schemas.microsoft.com/office/powerpoint/2010/main" val="1427647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1970</TotalTime>
  <Words>1014</Words>
  <Application>Microsoft Office PowerPoint</Application>
  <PresentationFormat>On-screen Show (4:3)</PresentationFormat>
  <Paragraphs>137</Paragraphs>
  <Slides>43</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inherit</vt:lpstr>
      <vt:lpstr>arial</vt:lpstr>
      <vt:lpstr>arial</vt:lpstr>
      <vt:lpstr>Calibri</vt:lpstr>
      <vt:lpstr>Lucida Sans Unicode</vt:lpstr>
      <vt:lpstr>Merriweather</vt:lpstr>
      <vt:lpstr>Open Sans</vt:lpstr>
      <vt:lpstr>Times New Roman</vt:lpstr>
      <vt:lpstr>Office Theme</vt:lpstr>
      <vt:lpstr>TEACHER’S PERSONAL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Loan</dc:creator>
  <cp:lastModifiedBy>Keios Starqua</cp:lastModifiedBy>
  <cp:revision>153</cp:revision>
  <dcterms:created xsi:type="dcterms:W3CDTF">2019-02-23T12:51:24Z</dcterms:created>
  <dcterms:modified xsi:type="dcterms:W3CDTF">2021-10-25T07:16:42Z</dcterms:modified>
</cp:coreProperties>
</file>